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73" r:id="rId2"/>
    <p:sldId id="277" r:id="rId3"/>
    <p:sldId id="281" r:id="rId4"/>
    <p:sldId id="282" r:id="rId5"/>
    <p:sldId id="283" r:id="rId6"/>
    <p:sldId id="284" r:id="rId7"/>
    <p:sldId id="298" r:id="rId8"/>
    <p:sldId id="285" r:id="rId9"/>
    <p:sldId id="286" r:id="rId10"/>
    <p:sldId id="299" r:id="rId11"/>
    <p:sldId id="287" r:id="rId12"/>
    <p:sldId id="301" r:id="rId13"/>
    <p:sldId id="300" r:id="rId14"/>
    <p:sldId id="288" r:id="rId15"/>
    <p:sldId id="289" r:id="rId16"/>
    <p:sldId id="290" r:id="rId17"/>
    <p:sldId id="291" r:id="rId18"/>
    <p:sldId id="292" r:id="rId19"/>
    <p:sldId id="293" r:id="rId20"/>
    <p:sldId id="294" r:id="rId21"/>
    <p:sldId id="295" r:id="rId22"/>
    <p:sldId id="296" r:id="rId23"/>
    <p:sldId id="297" r:id="rId24"/>
    <p:sldId id="302" r:id="rId25"/>
    <p:sldId id="276"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31" r:id="rId49"/>
    <p:sldId id="332" r:id="rId50"/>
    <p:sldId id="333" r:id="rId51"/>
    <p:sldId id="334" r:id="rId52"/>
    <p:sldId id="335" r:id="rId53"/>
    <p:sldId id="336" r:id="rId54"/>
    <p:sldId id="337" r:id="rId55"/>
    <p:sldId id="338" r:id="rId56"/>
    <p:sldId id="346"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06" autoAdjust="0"/>
    <p:restoredTop sz="94660"/>
  </p:normalViewPr>
  <p:slideViewPr>
    <p:cSldViewPr>
      <p:cViewPr varScale="1">
        <p:scale>
          <a:sx n="109" d="100"/>
          <a:sy n="109" d="100"/>
        </p:scale>
        <p:origin x="-143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 Id="rId4"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9FFAF2-9220-432A-8941-57A6791BB857}" type="datetimeFigureOut">
              <a:rPr lang="zh-CN" altLang="en-US" smtClean="0"/>
              <a:t>2015/3/17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1451C0-3A2B-49DC-BD69-753B48A3AA64}" type="slidenum">
              <a:rPr lang="zh-CN" altLang="en-US" smtClean="0"/>
              <a:t>‹#›</a:t>
            </a:fld>
            <a:endParaRPr lang="zh-CN" altLang="en-US"/>
          </a:p>
        </p:txBody>
      </p:sp>
    </p:spTree>
    <p:extLst>
      <p:ext uri="{BB962C8B-B14F-4D97-AF65-F5344CB8AC3E}">
        <p14:creationId xmlns:p14="http://schemas.microsoft.com/office/powerpoint/2010/main" val="2250961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7A64E0F-956D-48CB-9933-3149D85C6C77}" type="slidenum">
              <a:rPr lang="zh-CN" altLang="en-US"/>
              <a:pPr/>
              <a:t>26</a:t>
            </a:fld>
            <a:endParaRPr lang="en-US" altLang="zh-CN"/>
          </a:p>
        </p:txBody>
      </p:sp>
      <p:sp>
        <p:nvSpPr>
          <p:cNvPr id="1429506"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0A0D3758-D0A2-4F02-9A89-93E6A0DF2815}" type="slidenum">
              <a:rPr kumimoji="1" lang="en-US" altLang="zh-CN" sz="1200">
                <a:latin typeface="Tahoma" pitchFamily="34" charset="0"/>
              </a:rPr>
              <a:pPr algn="r">
                <a:buClrTx/>
                <a:buFontTx/>
                <a:buNone/>
              </a:pPr>
              <a:t>26</a:t>
            </a:fld>
            <a:endParaRPr kumimoji="1" lang="en-US" altLang="zh-CN" sz="1200">
              <a:latin typeface="Tahoma" pitchFamily="34" charset="0"/>
            </a:endParaRPr>
          </a:p>
        </p:txBody>
      </p:sp>
      <p:sp>
        <p:nvSpPr>
          <p:cNvPr id="1429507" name="Rectangle 2"/>
          <p:cNvSpPr>
            <a:spLocks noGrp="1" noRot="1" noChangeAspect="1" noChangeArrowheads="1" noTextEdit="1"/>
          </p:cNvSpPr>
          <p:nvPr>
            <p:ph type="sldImg"/>
          </p:nvPr>
        </p:nvSpPr>
        <p:spPr>
          <a:xfrm>
            <a:off x="1143000" y="685800"/>
            <a:ext cx="4572000" cy="3429000"/>
          </a:xfrm>
          <a:ln/>
        </p:spPr>
      </p:sp>
      <p:sp>
        <p:nvSpPr>
          <p:cNvPr id="1429508" name="Rectangle 3"/>
          <p:cNvSpPr>
            <a:spLocks noGrp="1" noChangeArrowheads="1"/>
          </p:cNvSpPr>
          <p:nvPr>
            <p:ph type="body" idx="1"/>
          </p:nvPr>
        </p:nvSpPr>
        <p:spPr>
          <a:xfrm>
            <a:off x="914711" y="4344025"/>
            <a:ext cx="5028579" cy="4114488"/>
          </a:xfrm>
        </p:spPr>
        <p:txBody>
          <a:bodyPr lIns="91435" tIns="45718" rIns="91435" bIns="45718"/>
          <a:lstStyle/>
          <a:p>
            <a:r>
              <a:rPr lang="zh-CN" altLang="en-US">
                <a:solidFill>
                  <a:srgbClr val="000000"/>
                </a:solidFill>
                <a:latin typeface="宋体" pitchFamily="2" charset="-122"/>
              </a:rPr>
              <a:t>半导体器件和电路在半导体材料晶圆的表层形成，半导体材料通常是硅</a:t>
            </a:r>
            <a:r>
              <a:rPr lang="zh-CN" altLang="en-US"/>
              <a:t> </a:t>
            </a:r>
          </a:p>
          <a:p>
            <a:endParaRPr lang="zh-CN" altLang="en-US"/>
          </a:p>
          <a:p>
            <a:r>
              <a:rPr lang="zh-CN" altLang="en-US">
                <a:solidFill>
                  <a:srgbClr val="000000"/>
                </a:solidFill>
                <a:latin typeface="宋体" pitchFamily="2" charset="-122"/>
              </a:rPr>
              <a:t>这些晶圆的杂质含量水平必须非常低，必须掺杂到指定的电阻率水平，必须是指定的晶体结构，必须是光学的平面，并达到许多机械及清洁度的规格要求。</a:t>
            </a:r>
            <a:r>
              <a:rPr lang="zh-CN"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6B59317-B25A-4451-81F0-C7F07E6B1DED}" type="slidenum">
              <a:rPr lang="zh-CN" altLang="en-US"/>
              <a:pPr/>
              <a:t>35</a:t>
            </a:fld>
            <a:endParaRPr lang="en-US" altLang="zh-CN"/>
          </a:p>
        </p:txBody>
      </p:sp>
      <p:sp>
        <p:nvSpPr>
          <p:cNvPr id="1447938"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657858BE-7467-40F7-94E7-D671C09DD018}" type="slidenum">
              <a:rPr kumimoji="1" lang="en-US" altLang="zh-CN" sz="1200">
                <a:latin typeface="Tahoma" pitchFamily="34" charset="0"/>
              </a:rPr>
              <a:pPr algn="r">
                <a:buClrTx/>
                <a:buFontTx/>
                <a:buNone/>
              </a:pPr>
              <a:t>35</a:t>
            </a:fld>
            <a:endParaRPr kumimoji="1" lang="en-US" altLang="zh-CN" sz="1200">
              <a:latin typeface="Tahoma" pitchFamily="34" charset="0"/>
            </a:endParaRPr>
          </a:p>
        </p:txBody>
      </p:sp>
      <p:sp>
        <p:nvSpPr>
          <p:cNvPr id="1447939" name="Rectangle 2"/>
          <p:cNvSpPr>
            <a:spLocks noGrp="1" noRot="1" noChangeAspect="1" noChangeArrowheads="1" noTextEdit="1"/>
          </p:cNvSpPr>
          <p:nvPr>
            <p:ph type="sldImg"/>
          </p:nvPr>
        </p:nvSpPr>
        <p:spPr>
          <a:xfrm>
            <a:off x="1143000" y="685800"/>
            <a:ext cx="4572000" cy="3429000"/>
          </a:xfrm>
          <a:ln/>
        </p:spPr>
      </p:sp>
      <p:sp>
        <p:nvSpPr>
          <p:cNvPr id="1447940"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D9F9B86-06D5-4C2D-A3D8-34D36C64223D}" type="slidenum">
              <a:rPr lang="zh-CN" altLang="en-US"/>
              <a:pPr/>
              <a:t>36</a:t>
            </a:fld>
            <a:endParaRPr lang="en-US" altLang="zh-CN"/>
          </a:p>
        </p:txBody>
      </p:sp>
      <p:sp>
        <p:nvSpPr>
          <p:cNvPr id="1449986"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8748B449-1E91-40EB-8F3F-E8A611A9FAEB}" type="slidenum">
              <a:rPr kumimoji="1" lang="en-US" altLang="zh-CN" sz="1200">
                <a:latin typeface="Tahoma" pitchFamily="34" charset="0"/>
              </a:rPr>
              <a:pPr algn="r">
                <a:buClrTx/>
                <a:buFontTx/>
                <a:buNone/>
              </a:pPr>
              <a:t>36</a:t>
            </a:fld>
            <a:endParaRPr kumimoji="1" lang="en-US" altLang="zh-CN" sz="1200">
              <a:latin typeface="Tahoma" pitchFamily="34" charset="0"/>
            </a:endParaRPr>
          </a:p>
        </p:txBody>
      </p:sp>
      <p:sp>
        <p:nvSpPr>
          <p:cNvPr id="1449987" name="Rectangle 2"/>
          <p:cNvSpPr>
            <a:spLocks noGrp="1" noRot="1" noChangeAspect="1" noChangeArrowheads="1" noTextEdit="1"/>
          </p:cNvSpPr>
          <p:nvPr>
            <p:ph type="sldImg"/>
          </p:nvPr>
        </p:nvSpPr>
        <p:spPr>
          <a:xfrm>
            <a:off x="1143000" y="685800"/>
            <a:ext cx="4572000" cy="3429000"/>
          </a:xfrm>
          <a:ln/>
        </p:spPr>
      </p:sp>
      <p:sp>
        <p:nvSpPr>
          <p:cNvPr id="1449988" name="Rectangle 3"/>
          <p:cNvSpPr>
            <a:spLocks noGrp="1" noChangeArrowheads="1"/>
          </p:cNvSpPr>
          <p:nvPr>
            <p:ph type="body" idx="1"/>
          </p:nvPr>
        </p:nvSpPr>
        <p:spPr>
          <a:xfrm>
            <a:off x="914711" y="4344025"/>
            <a:ext cx="5028579" cy="4114488"/>
          </a:xfrm>
        </p:spPr>
        <p:txBody>
          <a:bodyPr lIns="91435" tIns="45718" rIns="91435" bIns="45718"/>
          <a:lstStyle/>
          <a:p>
            <a:r>
              <a:rPr lang="zh-CN" altLang="en-US"/>
              <a:t>教材只介绍了三步</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DBC00D4-684E-4E0D-8551-33465BC23302}" type="slidenum">
              <a:rPr lang="zh-CN" altLang="en-US"/>
              <a:pPr/>
              <a:t>37</a:t>
            </a:fld>
            <a:endParaRPr lang="en-US" altLang="zh-CN"/>
          </a:p>
        </p:txBody>
      </p:sp>
      <p:sp>
        <p:nvSpPr>
          <p:cNvPr id="1452034"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D7C19441-9F13-46B9-A16C-87EBCFB5ADF5}" type="slidenum">
              <a:rPr kumimoji="1" lang="en-US" altLang="zh-CN" sz="1200">
                <a:latin typeface="Tahoma" pitchFamily="34" charset="0"/>
              </a:rPr>
              <a:pPr algn="r">
                <a:buClrTx/>
                <a:buFontTx/>
                <a:buNone/>
              </a:pPr>
              <a:t>37</a:t>
            </a:fld>
            <a:endParaRPr kumimoji="1" lang="en-US" altLang="zh-CN" sz="1200">
              <a:latin typeface="Tahoma" pitchFamily="34" charset="0"/>
            </a:endParaRPr>
          </a:p>
        </p:txBody>
      </p:sp>
      <p:sp>
        <p:nvSpPr>
          <p:cNvPr id="1452035" name="Rectangle 2"/>
          <p:cNvSpPr>
            <a:spLocks noGrp="1" noRot="1" noChangeAspect="1" noChangeArrowheads="1" noTextEdit="1"/>
          </p:cNvSpPr>
          <p:nvPr>
            <p:ph type="sldImg"/>
          </p:nvPr>
        </p:nvSpPr>
        <p:spPr>
          <a:xfrm>
            <a:off x="1143000" y="685800"/>
            <a:ext cx="4572000" cy="3429000"/>
          </a:xfrm>
          <a:ln/>
        </p:spPr>
      </p:sp>
      <p:sp>
        <p:nvSpPr>
          <p:cNvPr id="1452036"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C001784-8893-41CF-9219-1284A0CDA370}" type="slidenum">
              <a:rPr lang="zh-CN" altLang="en-US"/>
              <a:pPr/>
              <a:t>38</a:t>
            </a:fld>
            <a:endParaRPr lang="en-US" altLang="zh-CN"/>
          </a:p>
        </p:txBody>
      </p:sp>
      <p:sp>
        <p:nvSpPr>
          <p:cNvPr id="1454082"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EFAF54D3-D027-416F-A7A8-2D0C196547E9}" type="slidenum">
              <a:rPr kumimoji="1" lang="en-US" altLang="zh-CN" sz="1200">
                <a:latin typeface="Tahoma" pitchFamily="34" charset="0"/>
              </a:rPr>
              <a:pPr algn="r">
                <a:buClrTx/>
                <a:buFontTx/>
                <a:buNone/>
              </a:pPr>
              <a:t>38</a:t>
            </a:fld>
            <a:endParaRPr kumimoji="1" lang="en-US" altLang="zh-CN" sz="1200">
              <a:latin typeface="Tahoma" pitchFamily="34" charset="0"/>
            </a:endParaRPr>
          </a:p>
        </p:txBody>
      </p:sp>
      <p:sp>
        <p:nvSpPr>
          <p:cNvPr id="1454083" name="Rectangle 2"/>
          <p:cNvSpPr>
            <a:spLocks noGrp="1" noRot="1" noChangeAspect="1" noChangeArrowheads="1" noTextEdit="1"/>
          </p:cNvSpPr>
          <p:nvPr>
            <p:ph type="sldImg"/>
          </p:nvPr>
        </p:nvSpPr>
        <p:spPr>
          <a:xfrm>
            <a:off x="1143000" y="685800"/>
            <a:ext cx="4572000" cy="3429000"/>
          </a:xfrm>
          <a:ln/>
        </p:spPr>
      </p:sp>
      <p:sp>
        <p:nvSpPr>
          <p:cNvPr id="1454084" name="Rectangle 3"/>
          <p:cNvSpPr>
            <a:spLocks noGrp="1" noChangeArrowheads="1"/>
          </p:cNvSpPr>
          <p:nvPr>
            <p:ph type="body" idx="1"/>
          </p:nvPr>
        </p:nvSpPr>
        <p:spPr>
          <a:xfrm>
            <a:off x="914711" y="4344025"/>
            <a:ext cx="5028579" cy="4114488"/>
          </a:xfrm>
        </p:spPr>
        <p:txBody>
          <a:bodyPr lIns="91435" tIns="45718" rIns="91435" bIns="45718"/>
          <a:lstStyle/>
          <a:p>
            <a:r>
              <a:rPr lang="zh-CN" altLang="en-US">
                <a:solidFill>
                  <a:srgbClr val="000000"/>
                </a:solidFill>
                <a:latin typeface="宋体" pitchFamily="2" charset="-122"/>
              </a:rPr>
              <a:t>液体掩盖直拉法用来生长砷化镓晶体。实质上它和标准的直拉法（</a:t>
            </a:r>
            <a:r>
              <a:rPr lang="en-US" altLang="zh-CN">
                <a:solidFill>
                  <a:srgbClr val="000000"/>
                </a:solidFill>
                <a:latin typeface="宋体" pitchFamily="2" charset="-122"/>
              </a:rPr>
              <a:t>CZ</a:t>
            </a:r>
            <a:r>
              <a:rPr lang="zh-CN" altLang="en-US">
                <a:solidFill>
                  <a:srgbClr val="000000"/>
                </a:solidFill>
                <a:latin typeface="宋体" pitchFamily="2" charset="-122"/>
              </a:rPr>
              <a:t>）一样，但为砷化镓做了重要改进。由于熔融物里砷的挥发性，改进是必须的。在晶体生长的温度条件下，镓和砷起反应，砷会挥发出来造成不均匀的晶体。 </a:t>
            </a:r>
            <a:br>
              <a:rPr lang="zh-CN" altLang="en-US">
                <a:solidFill>
                  <a:srgbClr val="000000"/>
                </a:solidFill>
                <a:latin typeface="宋体" pitchFamily="2" charset="-122"/>
              </a:rPr>
            </a:br>
            <a:r>
              <a:rPr lang="zh-CN" altLang="en-US">
                <a:solidFill>
                  <a:srgbClr val="000000"/>
                </a:solidFill>
                <a:latin typeface="宋体" pitchFamily="2" charset="-122"/>
              </a:rPr>
              <a:t>对这个问题有两个解决办法。一个是给单晶炉加压来抑制砷的挥发，另一个是液体掩盖直拉法工艺（图</a:t>
            </a:r>
            <a:r>
              <a:rPr lang="en-US" altLang="zh-CN">
                <a:solidFill>
                  <a:srgbClr val="000000"/>
                </a:solidFill>
                <a:latin typeface="宋体" pitchFamily="2" charset="-122"/>
              </a:rPr>
              <a:t>3.9</a:t>
            </a:r>
            <a:r>
              <a:rPr lang="zh-CN" altLang="en-US">
                <a:solidFill>
                  <a:srgbClr val="000000"/>
                </a:solidFill>
                <a:latin typeface="宋体" pitchFamily="2" charset="-122"/>
              </a:rPr>
              <a:t>）。液体掩盖直拉法使用一层氧化硼（</a:t>
            </a:r>
            <a:r>
              <a:rPr lang="en-US" altLang="zh-CN">
                <a:solidFill>
                  <a:srgbClr val="000000"/>
                </a:solidFill>
                <a:latin typeface="宋体" pitchFamily="2" charset="-122"/>
              </a:rPr>
              <a:t>B2O3</a:t>
            </a:r>
            <a:r>
              <a:rPr lang="zh-CN" altLang="en-US">
                <a:solidFill>
                  <a:srgbClr val="000000"/>
                </a:solidFill>
                <a:latin typeface="宋体" pitchFamily="2" charset="-122"/>
              </a:rPr>
              <a:t>）漂浮在熔融物上面来抑制砷的挥发。在这个方法中，单晶炉里需要大约一个大气压。 </a:t>
            </a:r>
            <a:br>
              <a:rPr lang="zh-CN" altLang="en-US">
                <a:solidFill>
                  <a:srgbClr val="000000"/>
                </a:solidFill>
                <a:latin typeface="宋体" pitchFamily="2" charset="-122"/>
              </a:rPr>
            </a:br>
            <a:endParaRPr lang="zh-CN" altLang="en-US">
              <a:solidFill>
                <a:srgbClr val="000000"/>
              </a:solidFill>
              <a:latin typeface="宋体" pitchFamily="2" charset="-122"/>
            </a:endParaRPr>
          </a:p>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03FFB8E-E73F-4DEA-B7A9-9A596E47994B}" type="slidenum">
              <a:rPr lang="zh-CN" altLang="en-US"/>
              <a:pPr/>
              <a:t>39</a:t>
            </a:fld>
            <a:endParaRPr lang="en-US" altLang="zh-CN"/>
          </a:p>
        </p:txBody>
      </p:sp>
      <p:sp>
        <p:nvSpPr>
          <p:cNvPr id="1456130"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5FDB068B-3498-4523-BA4C-C418934F411F}" type="slidenum">
              <a:rPr kumimoji="1" lang="en-US" altLang="zh-CN" sz="1200">
                <a:latin typeface="Tahoma" pitchFamily="34" charset="0"/>
              </a:rPr>
              <a:pPr algn="r">
                <a:buClrTx/>
                <a:buFontTx/>
                <a:buNone/>
              </a:pPr>
              <a:t>39</a:t>
            </a:fld>
            <a:endParaRPr kumimoji="1" lang="en-US" altLang="zh-CN" sz="1200">
              <a:latin typeface="Tahoma" pitchFamily="34" charset="0"/>
            </a:endParaRPr>
          </a:p>
        </p:txBody>
      </p:sp>
      <p:sp>
        <p:nvSpPr>
          <p:cNvPr id="1456131" name="Rectangle 2"/>
          <p:cNvSpPr>
            <a:spLocks noGrp="1" noRot="1" noChangeAspect="1" noChangeArrowheads="1" noTextEdit="1"/>
          </p:cNvSpPr>
          <p:nvPr>
            <p:ph type="sldImg"/>
          </p:nvPr>
        </p:nvSpPr>
        <p:spPr>
          <a:xfrm>
            <a:off x="1143000" y="685800"/>
            <a:ext cx="4572000" cy="3429000"/>
          </a:xfrm>
          <a:ln/>
        </p:spPr>
      </p:sp>
      <p:sp>
        <p:nvSpPr>
          <p:cNvPr id="1456132" name="Rectangle 3"/>
          <p:cNvSpPr>
            <a:spLocks noGrp="1" noChangeArrowheads="1"/>
          </p:cNvSpPr>
          <p:nvPr>
            <p:ph type="body" idx="1"/>
          </p:nvPr>
        </p:nvSpPr>
        <p:spPr>
          <a:xfrm>
            <a:off x="914711" y="4344025"/>
            <a:ext cx="5028579" cy="4114488"/>
          </a:xfrm>
        </p:spPr>
        <p:txBody>
          <a:bodyPr lIns="91435" tIns="45718" rIns="91435" bIns="45718"/>
          <a:lstStyle/>
          <a:p>
            <a:r>
              <a:rPr lang="zh-CN" altLang="en-US">
                <a:solidFill>
                  <a:srgbClr val="000000"/>
                </a:solidFill>
              </a:rPr>
              <a:t>区熔法 </a:t>
            </a:r>
            <a:br>
              <a:rPr lang="zh-CN" altLang="en-US">
                <a:solidFill>
                  <a:srgbClr val="000000"/>
                </a:solidFill>
              </a:rPr>
            </a:br>
            <a:r>
              <a:rPr lang="zh-CN" altLang="en-US">
                <a:solidFill>
                  <a:srgbClr val="000000"/>
                </a:solidFill>
              </a:rPr>
              <a:t/>
            </a:r>
            <a:br>
              <a:rPr lang="zh-CN" altLang="en-US">
                <a:solidFill>
                  <a:srgbClr val="000000"/>
                </a:solidFill>
              </a:rPr>
            </a:br>
            <a:r>
              <a:rPr lang="zh-CN" altLang="en-US">
                <a:solidFill>
                  <a:srgbClr val="000000"/>
                </a:solidFill>
              </a:rPr>
              <a:t>区熔法晶体生长是在本文中介绍的技术历史上早期发展起来的几种工艺之一，仍然在特殊需要中使用。直拉法的一个缺点是坩埚中的氧进入到晶体中，对于有些器件，高水平的氧是不能接受的。对于这些特殊情况，晶体必须用区熔法技术来生长以获得低氧含量晶体。 </a:t>
            </a:r>
            <a:br>
              <a:rPr lang="zh-CN" altLang="en-US">
                <a:solidFill>
                  <a:srgbClr val="000000"/>
                </a:solidFill>
              </a:rPr>
            </a:br>
            <a:r>
              <a:rPr lang="zh-CN" altLang="en-US">
                <a:solidFill>
                  <a:srgbClr val="000000"/>
                </a:solidFill>
              </a:rPr>
              <a:t>区熔法晶体生长（图</a:t>
            </a:r>
            <a:r>
              <a:rPr lang="en-US" altLang="zh-CN">
                <a:solidFill>
                  <a:srgbClr val="000000"/>
                </a:solidFill>
              </a:rPr>
              <a:t>3.10</a:t>
            </a:r>
            <a:r>
              <a:rPr lang="zh-CN" altLang="en-US">
                <a:solidFill>
                  <a:srgbClr val="000000"/>
                </a:solidFill>
              </a:rPr>
              <a:t>）需要一根多晶棒和浇铸在模子里的掺杂物。籽晶熔合到棒的一端。夹持器装在单晶炉里。当高频线圈加热多晶棒和籽晶的界面时，多晶到单晶的转变开始了。线圈沿着多晶棒的轴移动，一点点把多晶棒加热到液相点。在每一个熔化的区域，原子排列成末端籽晶的方向。这样整个棒以开始籽晶的定向转变成一个单晶。 </a:t>
            </a:r>
            <a:br>
              <a:rPr lang="zh-CN" altLang="en-US">
                <a:solidFill>
                  <a:srgbClr val="000000"/>
                </a:solidFill>
              </a:rPr>
            </a:br>
            <a:r>
              <a:rPr lang="zh-CN" altLang="en-US">
                <a:solidFill>
                  <a:srgbClr val="000000"/>
                </a:solidFill>
              </a:rPr>
              <a:t>区熔法晶体生长不能够象直拉法那样生长大直径的单晶，并且晶体有较高的位错密度，但不需用石英坩埚会生长出低氧含量的高纯晶体。低氧晶体可以使用在高功率的晶闸管和整流器。这两种方法比较如图</a:t>
            </a:r>
            <a:r>
              <a:rPr lang="en-US" altLang="zh-CN">
                <a:solidFill>
                  <a:srgbClr val="000000"/>
                </a:solidFill>
              </a:rPr>
              <a:t>3.11</a:t>
            </a:r>
            <a:r>
              <a:rPr lang="zh-CN" altLang="en-US">
                <a:solidFill>
                  <a:srgbClr val="000000"/>
                </a:solidFill>
              </a:rPr>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300BD86-D99C-410E-A819-9412769DAEC9}" type="slidenum">
              <a:rPr lang="zh-CN" altLang="en-US"/>
              <a:pPr/>
              <a:t>40</a:t>
            </a:fld>
            <a:endParaRPr lang="en-US" altLang="zh-CN"/>
          </a:p>
        </p:txBody>
      </p:sp>
      <p:sp>
        <p:nvSpPr>
          <p:cNvPr id="1458178"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42362CB9-39F7-4F22-BDEB-887D79202DDC}" type="slidenum">
              <a:rPr kumimoji="1" lang="en-US" altLang="zh-CN" sz="1200">
                <a:latin typeface="Tahoma" pitchFamily="34" charset="0"/>
              </a:rPr>
              <a:pPr algn="r">
                <a:buClrTx/>
                <a:buFontTx/>
                <a:buNone/>
              </a:pPr>
              <a:t>40</a:t>
            </a:fld>
            <a:endParaRPr kumimoji="1" lang="en-US" altLang="zh-CN" sz="1200">
              <a:latin typeface="Tahoma" pitchFamily="34" charset="0"/>
            </a:endParaRPr>
          </a:p>
        </p:txBody>
      </p:sp>
      <p:sp>
        <p:nvSpPr>
          <p:cNvPr id="1458179" name="Rectangle 2"/>
          <p:cNvSpPr>
            <a:spLocks noGrp="1" noRot="1" noChangeAspect="1" noChangeArrowheads="1" noTextEdit="1"/>
          </p:cNvSpPr>
          <p:nvPr>
            <p:ph type="sldImg"/>
          </p:nvPr>
        </p:nvSpPr>
        <p:spPr>
          <a:xfrm>
            <a:off x="1143000" y="685800"/>
            <a:ext cx="4572000" cy="3429000"/>
          </a:xfrm>
          <a:ln/>
        </p:spPr>
      </p:sp>
      <p:sp>
        <p:nvSpPr>
          <p:cNvPr id="1458180"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4C4AA51-A925-4D2E-A043-37D4B23A47DD}" type="slidenum">
              <a:rPr lang="zh-CN" altLang="en-US"/>
              <a:pPr/>
              <a:t>41</a:t>
            </a:fld>
            <a:endParaRPr lang="en-US" altLang="zh-CN"/>
          </a:p>
        </p:txBody>
      </p:sp>
      <p:sp>
        <p:nvSpPr>
          <p:cNvPr id="1460226"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9583517C-5D45-4D10-8C78-D3B1C01F0E96}" type="slidenum">
              <a:rPr kumimoji="1" lang="en-US" altLang="zh-CN" sz="1200">
                <a:latin typeface="Tahoma" pitchFamily="34" charset="0"/>
              </a:rPr>
              <a:pPr algn="r">
                <a:buClrTx/>
                <a:buFontTx/>
                <a:buNone/>
              </a:pPr>
              <a:t>41</a:t>
            </a:fld>
            <a:endParaRPr kumimoji="1" lang="en-US" altLang="zh-CN" sz="1200">
              <a:latin typeface="Tahoma" pitchFamily="34" charset="0"/>
            </a:endParaRPr>
          </a:p>
        </p:txBody>
      </p:sp>
      <p:sp>
        <p:nvSpPr>
          <p:cNvPr id="1460227" name="Rectangle 2"/>
          <p:cNvSpPr>
            <a:spLocks noGrp="1" noRot="1" noChangeAspect="1" noChangeArrowheads="1" noTextEdit="1"/>
          </p:cNvSpPr>
          <p:nvPr>
            <p:ph type="sldImg"/>
          </p:nvPr>
        </p:nvSpPr>
        <p:spPr>
          <a:xfrm>
            <a:off x="1143000" y="685800"/>
            <a:ext cx="4572000" cy="3429000"/>
          </a:xfrm>
          <a:ln/>
        </p:spPr>
      </p:sp>
      <p:sp>
        <p:nvSpPr>
          <p:cNvPr id="1460228"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59B8AFB-6A4F-43F7-93F2-AE5705A21705}" type="slidenum">
              <a:rPr lang="zh-CN" altLang="en-US"/>
              <a:pPr/>
              <a:t>42</a:t>
            </a:fld>
            <a:endParaRPr lang="en-US" altLang="zh-CN"/>
          </a:p>
        </p:txBody>
      </p:sp>
      <p:sp>
        <p:nvSpPr>
          <p:cNvPr id="1462274"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05187C77-E446-4CB0-BD6E-2937E1F0339F}" type="slidenum">
              <a:rPr kumimoji="1" lang="en-US" altLang="zh-CN" sz="1200">
                <a:latin typeface="Tahoma" pitchFamily="34" charset="0"/>
              </a:rPr>
              <a:pPr algn="r">
                <a:buClrTx/>
                <a:buFontTx/>
                <a:buNone/>
              </a:pPr>
              <a:t>42</a:t>
            </a:fld>
            <a:endParaRPr kumimoji="1" lang="en-US" altLang="zh-CN" sz="1200">
              <a:latin typeface="Tahoma" pitchFamily="34" charset="0"/>
            </a:endParaRPr>
          </a:p>
        </p:txBody>
      </p:sp>
      <p:sp>
        <p:nvSpPr>
          <p:cNvPr id="1462275" name="Rectangle 2"/>
          <p:cNvSpPr>
            <a:spLocks noGrp="1" noRot="1" noChangeAspect="1" noChangeArrowheads="1" noTextEdit="1"/>
          </p:cNvSpPr>
          <p:nvPr>
            <p:ph type="sldImg"/>
          </p:nvPr>
        </p:nvSpPr>
        <p:spPr>
          <a:xfrm>
            <a:off x="1143000" y="685800"/>
            <a:ext cx="4572000" cy="3429000"/>
          </a:xfrm>
          <a:ln/>
        </p:spPr>
      </p:sp>
      <p:sp>
        <p:nvSpPr>
          <p:cNvPr id="1462276"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36F2C90-EB01-4535-B0A2-95261F3DABCE}" type="slidenum">
              <a:rPr lang="zh-CN" altLang="en-US"/>
              <a:pPr/>
              <a:t>43</a:t>
            </a:fld>
            <a:endParaRPr lang="en-US" altLang="zh-CN"/>
          </a:p>
        </p:txBody>
      </p:sp>
      <p:sp>
        <p:nvSpPr>
          <p:cNvPr id="1464322"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22DFA6F8-AFBB-49C4-A024-6C30C99D1BF5}" type="slidenum">
              <a:rPr kumimoji="1" lang="en-US" altLang="zh-CN" sz="1200">
                <a:latin typeface="Tahoma" pitchFamily="34" charset="0"/>
              </a:rPr>
              <a:pPr algn="r">
                <a:buClrTx/>
                <a:buFontTx/>
                <a:buNone/>
              </a:pPr>
              <a:t>43</a:t>
            </a:fld>
            <a:endParaRPr kumimoji="1" lang="en-US" altLang="zh-CN" sz="1200">
              <a:latin typeface="Tahoma" pitchFamily="34" charset="0"/>
            </a:endParaRPr>
          </a:p>
        </p:txBody>
      </p:sp>
      <p:sp>
        <p:nvSpPr>
          <p:cNvPr id="1464323" name="Rectangle 2"/>
          <p:cNvSpPr>
            <a:spLocks noGrp="1" noRot="1" noChangeAspect="1" noChangeArrowheads="1" noTextEdit="1"/>
          </p:cNvSpPr>
          <p:nvPr>
            <p:ph type="sldImg"/>
          </p:nvPr>
        </p:nvSpPr>
        <p:spPr>
          <a:xfrm>
            <a:off x="1143000" y="685800"/>
            <a:ext cx="4572000" cy="3429000"/>
          </a:xfrm>
          <a:ln/>
        </p:spPr>
      </p:sp>
      <p:sp>
        <p:nvSpPr>
          <p:cNvPr id="1464324"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6E0E169-41E8-4D88-8227-4FEA6736455C}" type="slidenum">
              <a:rPr lang="zh-CN" altLang="en-US"/>
              <a:pPr/>
              <a:t>44</a:t>
            </a:fld>
            <a:endParaRPr lang="en-US" altLang="zh-CN"/>
          </a:p>
        </p:txBody>
      </p:sp>
      <p:sp>
        <p:nvSpPr>
          <p:cNvPr id="1466370"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C806342B-6A57-47F9-AA89-219E4EB5799F}" type="slidenum">
              <a:rPr kumimoji="1" lang="en-US" altLang="zh-CN" sz="1200">
                <a:latin typeface="Tahoma" pitchFamily="34" charset="0"/>
              </a:rPr>
              <a:pPr algn="r">
                <a:buClrTx/>
                <a:buFontTx/>
                <a:buNone/>
              </a:pPr>
              <a:t>44</a:t>
            </a:fld>
            <a:endParaRPr kumimoji="1" lang="en-US" altLang="zh-CN" sz="1200">
              <a:latin typeface="Tahoma" pitchFamily="34" charset="0"/>
            </a:endParaRPr>
          </a:p>
        </p:txBody>
      </p:sp>
      <p:sp>
        <p:nvSpPr>
          <p:cNvPr id="1466371" name="Rectangle 2"/>
          <p:cNvSpPr>
            <a:spLocks noGrp="1" noRot="1" noChangeAspect="1" noChangeArrowheads="1" noTextEdit="1"/>
          </p:cNvSpPr>
          <p:nvPr>
            <p:ph type="sldImg"/>
          </p:nvPr>
        </p:nvSpPr>
        <p:spPr>
          <a:xfrm>
            <a:off x="1143000" y="685800"/>
            <a:ext cx="4572000" cy="3429000"/>
          </a:xfrm>
          <a:ln/>
        </p:spPr>
      </p:sp>
      <p:sp>
        <p:nvSpPr>
          <p:cNvPr id="1466372"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FAE897B-3F87-4172-B62D-E96BCBB72ACD}" type="slidenum">
              <a:rPr lang="zh-CN" altLang="en-US"/>
              <a:pPr/>
              <a:t>27</a:t>
            </a:fld>
            <a:endParaRPr lang="en-US" altLang="zh-CN"/>
          </a:p>
        </p:txBody>
      </p:sp>
      <p:sp>
        <p:nvSpPr>
          <p:cNvPr id="1431554"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DC5801E3-1B25-4AFC-9E1F-27F4DB212B8C}" type="slidenum">
              <a:rPr kumimoji="1" lang="en-US" altLang="zh-CN" sz="1200">
                <a:latin typeface="Tahoma" pitchFamily="34" charset="0"/>
              </a:rPr>
              <a:pPr algn="r">
                <a:buClrTx/>
                <a:buFontTx/>
                <a:buNone/>
              </a:pPr>
              <a:t>27</a:t>
            </a:fld>
            <a:endParaRPr kumimoji="1" lang="en-US" altLang="zh-CN" sz="1200">
              <a:latin typeface="Tahoma" pitchFamily="34" charset="0"/>
            </a:endParaRPr>
          </a:p>
        </p:txBody>
      </p:sp>
      <p:sp>
        <p:nvSpPr>
          <p:cNvPr id="1431555" name="Rectangle 2"/>
          <p:cNvSpPr>
            <a:spLocks noGrp="1" noRot="1" noChangeAspect="1" noChangeArrowheads="1" noTextEdit="1"/>
          </p:cNvSpPr>
          <p:nvPr>
            <p:ph type="sldImg"/>
          </p:nvPr>
        </p:nvSpPr>
        <p:spPr>
          <a:xfrm>
            <a:off x="1143000" y="685800"/>
            <a:ext cx="4572000" cy="3429000"/>
          </a:xfrm>
          <a:ln/>
        </p:spPr>
      </p:sp>
      <p:sp>
        <p:nvSpPr>
          <p:cNvPr id="1431556"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EF35BB4-86F0-4AAF-A2A5-6299CA3F3486}" type="slidenum">
              <a:rPr lang="zh-CN" altLang="en-US"/>
              <a:pPr/>
              <a:t>45</a:t>
            </a:fld>
            <a:endParaRPr lang="en-US" altLang="zh-CN"/>
          </a:p>
        </p:txBody>
      </p:sp>
      <p:sp>
        <p:nvSpPr>
          <p:cNvPr id="1468418"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4C664139-83D6-4226-B346-9AA14769F118}" type="slidenum">
              <a:rPr kumimoji="1" lang="en-US" altLang="zh-CN" sz="1200">
                <a:latin typeface="Tahoma" pitchFamily="34" charset="0"/>
              </a:rPr>
              <a:pPr algn="r">
                <a:buClrTx/>
                <a:buFontTx/>
                <a:buNone/>
              </a:pPr>
              <a:t>45</a:t>
            </a:fld>
            <a:endParaRPr kumimoji="1" lang="en-US" altLang="zh-CN" sz="1200">
              <a:latin typeface="Tahoma" pitchFamily="34" charset="0"/>
            </a:endParaRPr>
          </a:p>
        </p:txBody>
      </p:sp>
      <p:sp>
        <p:nvSpPr>
          <p:cNvPr id="1468419" name="Rectangle 2"/>
          <p:cNvSpPr>
            <a:spLocks noGrp="1" noRot="1" noChangeAspect="1" noChangeArrowheads="1" noTextEdit="1"/>
          </p:cNvSpPr>
          <p:nvPr>
            <p:ph type="sldImg"/>
          </p:nvPr>
        </p:nvSpPr>
        <p:spPr>
          <a:xfrm>
            <a:off x="1143000" y="685800"/>
            <a:ext cx="4572000" cy="3429000"/>
          </a:xfrm>
          <a:ln/>
        </p:spPr>
      </p:sp>
      <p:sp>
        <p:nvSpPr>
          <p:cNvPr id="1468420"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57F28CF-337C-4284-87B5-1206FF75D968}" type="slidenum">
              <a:rPr lang="zh-CN" altLang="en-US"/>
              <a:pPr/>
              <a:t>46</a:t>
            </a:fld>
            <a:endParaRPr lang="en-US" altLang="zh-CN"/>
          </a:p>
        </p:txBody>
      </p:sp>
      <p:sp>
        <p:nvSpPr>
          <p:cNvPr id="1470466"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E6EA4935-59A5-4392-A4B6-A27AFEA01132}" type="slidenum">
              <a:rPr kumimoji="1" lang="en-US" altLang="zh-CN" sz="1200">
                <a:latin typeface="Tahoma" pitchFamily="34" charset="0"/>
              </a:rPr>
              <a:pPr algn="r">
                <a:buClrTx/>
                <a:buFontTx/>
                <a:buNone/>
              </a:pPr>
              <a:t>46</a:t>
            </a:fld>
            <a:endParaRPr kumimoji="1" lang="en-US" altLang="zh-CN" sz="1200">
              <a:latin typeface="Tahoma" pitchFamily="34" charset="0"/>
            </a:endParaRPr>
          </a:p>
        </p:txBody>
      </p:sp>
      <p:sp>
        <p:nvSpPr>
          <p:cNvPr id="1470467" name="Rectangle 2"/>
          <p:cNvSpPr>
            <a:spLocks noGrp="1" noRot="1" noChangeAspect="1" noChangeArrowheads="1" noTextEdit="1"/>
          </p:cNvSpPr>
          <p:nvPr>
            <p:ph type="sldImg"/>
          </p:nvPr>
        </p:nvSpPr>
        <p:spPr>
          <a:xfrm>
            <a:off x="1143000" y="685800"/>
            <a:ext cx="4572000" cy="3429000"/>
          </a:xfrm>
          <a:ln/>
        </p:spPr>
      </p:sp>
      <p:sp>
        <p:nvSpPr>
          <p:cNvPr id="1470468"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4F2978F-E9DD-4641-9CA0-D357DC1E08C6}" type="slidenum">
              <a:rPr lang="zh-CN" altLang="en-US"/>
              <a:pPr/>
              <a:t>47</a:t>
            </a:fld>
            <a:endParaRPr lang="en-US" altLang="zh-CN"/>
          </a:p>
        </p:txBody>
      </p:sp>
      <p:sp>
        <p:nvSpPr>
          <p:cNvPr id="1472514"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72BEC5DF-8446-451C-9317-ECC7260CBED2}" type="slidenum">
              <a:rPr kumimoji="1" lang="en-US" altLang="zh-CN" sz="1200">
                <a:latin typeface="Tahoma" pitchFamily="34" charset="0"/>
              </a:rPr>
              <a:pPr algn="r">
                <a:buClrTx/>
                <a:buFontTx/>
                <a:buNone/>
              </a:pPr>
              <a:t>47</a:t>
            </a:fld>
            <a:endParaRPr kumimoji="1" lang="en-US" altLang="zh-CN" sz="1200">
              <a:latin typeface="Tahoma" pitchFamily="34" charset="0"/>
            </a:endParaRPr>
          </a:p>
        </p:txBody>
      </p:sp>
      <p:sp>
        <p:nvSpPr>
          <p:cNvPr id="1472515" name="Rectangle 2"/>
          <p:cNvSpPr>
            <a:spLocks noGrp="1" noRot="1" noChangeAspect="1" noChangeArrowheads="1" noTextEdit="1"/>
          </p:cNvSpPr>
          <p:nvPr>
            <p:ph type="sldImg"/>
          </p:nvPr>
        </p:nvSpPr>
        <p:spPr>
          <a:xfrm>
            <a:off x="1143000" y="685800"/>
            <a:ext cx="4572000" cy="3429000"/>
          </a:xfrm>
          <a:ln/>
        </p:spPr>
      </p:sp>
      <p:sp>
        <p:nvSpPr>
          <p:cNvPr id="1472516"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5146149-35D4-419D-AA6C-A5646D5D4736}" type="slidenum">
              <a:rPr lang="zh-CN" altLang="en-US"/>
              <a:pPr/>
              <a:t>48</a:t>
            </a:fld>
            <a:endParaRPr lang="en-US" altLang="zh-CN"/>
          </a:p>
        </p:txBody>
      </p:sp>
      <p:sp>
        <p:nvSpPr>
          <p:cNvPr id="1480706"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14A156A7-5D85-4DA9-929E-03C2B6247D9F}" type="slidenum">
              <a:rPr kumimoji="1" lang="en-US" altLang="zh-CN" sz="1200">
                <a:latin typeface="Tahoma" pitchFamily="34" charset="0"/>
              </a:rPr>
              <a:pPr algn="r">
                <a:buClrTx/>
                <a:buFontTx/>
                <a:buNone/>
              </a:pPr>
              <a:t>48</a:t>
            </a:fld>
            <a:endParaRPr kumimoji="1" lang="en-US" altLang="zh-CN" sz="1200">
              <a:latin typeface="Tahoma" pitchFamily="34" charset="0"/>
            </a:endParaRPr>
          </a:p>
        </p:txBody>
      </p:sp>
      <p:sp>
        <p:nvSpPr>
          <p:cNvPr id="1480707" name="Rectangle 2"/>
          <p:cNvSpPr>
            <a:spLocks noGrp="1" noRot="1" noChangeAspect="1" noChangeArrowheads="1" noTextEdit="1"/>
          </p:cNvSpPr>
          <p:nvPr>
            <p:ph type="sldImg"/>
          </p:nvPr>
        </p:nvSpPr>
        <p:spPr>
          <a:xfrm>
            <a:off x="1143000" y="685800"/>
            <a:ext cx="4572000" cy="3429000"/>
          </a:xfrm>
          <a:ln/>
        </p:spPr>
      </p:sp>
      <p:sp>
        <p:nvSpPr>
          <p:cNvPr id="1480708"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D7217B9-16F0-4455-B895-57A14DAA5C88}" type="slidenum">
              <a:rPr lang="zh-CN" altLang="en-US"/>
              <a:pPr/>
              <a:t>50</a:t>
            </a:fld>
            <a:endParaRPr lang="en-US" altLang="zh-CN"/>
          </a:p>
        </p:txBody>
      </p:sp>
      <p:sp>
        <p:nvSpPr>
          <p:cNvPr id="1483778"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F898912C-868C-4380-B2D3-D9BAA3F5CC2A}" type="slidenum">
              <a:rPr kumimoji="1" lang="en-US" altLang="zh-CN" sz="1200">
                <a:latin typeface="Tahoma" pitchFamily="34" charset="0"/>
              </a:rPr>
              <a:pPr algn="r">
                <a:buClrTx/>
                <a:buFontTx/>
                <a:buNone/>
              </a:pPr>
              <a:t>50</a:t>
            </a:fld>
            <a:endParaRPr kumimoji="1" lang="en-US" altLang="zh-CN" sz="1200">
              <a:latin typeface="Tahoma" pitchFamily="34" charset="0"/>
            </a:endParaRPr>
          </a:p>
        </p:txBody>
      </p:sp>
      <p:sp>
        <p:nvSpPr>
          <p:cNvPr id="1483779" name="Rectangle 2"/>
          <p:cNvSpPr>
            <a:spLocks noGrp="1" noRot="1" noChangeAspect="1" noChangeArrowheads="1" noTextEdit="1"/>
          </p:cNvSpPr>
          <p:nvPr>
            <p:ph type="sldImg"/>
          </p:nvPr>
        </p:nvSpPr>
        <p:spPr>
          <a:xfrm>
            <a:off x="1143000" y="685800"/>
            <a:ext cx="4572000" cy="3429000"/>
          </a:xfrm>
          <a:ln/>
        </p:spPr>
      </p:sp>
      <p:sp>
        <p:nvSpPr>
          <p:cNvPr id="1483780"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1E8FE84-86ED-4294-A527-0CF53A8CDF19}" type="slidenum">
              <a:rPr lang="zh-CN" altLang="en-US"/>
              <a:pPr/>
              <a:t>51</a:t>
            </a:fld>
            <a:endParaRPr lang="en-US" altLang="zh-CN"/>
          </a:p>
        </p:txBody>
      </p:sp>
      <p:sp>
        <p:nvSpPr>
          <p:cNvPr id="1485826"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E97D30C6-2AED-4FED-8189-119F24F8FC9C}" type="slidenum">
              <a:rPr kumimoji="1" lang="en-US" altLang="zh-CN" sz="1200">
                <a:latin typeface="Tahoma" pitchFamily="34" charset="0"/>
              </a:rPr>
              <a:pPr algn="r">
                <a:buClrTx/>
                <a:buFontTx/>
                <a:buNone/>
              </a:pPr>
              <a:t>51</a:t>
            </a:fld>
            <a:endParaRPr kumimoji="1" lang="en-US" altLang="zh-CN" sz="1200">
              <a:latin typeface="Tahoma" pitchFamily="34" charset="0"/>
            </a:endParaRPr>
          </a:p>
        </p:txBody>
      </p:sp>
      <p:sp>
        <p:nvSpPr>
          <p:cNvPr id="1485827" name="Rectangle 2"/>
          <p:cNvSpPr>
            <a:spLocks noGrp="1" noRot="1" noChangeAspect="1" noChangeArrowheads="1" noTextEdit="1"/>
          </p:cNvSpPr>
          <p:nvPr>
            <p:ph type="sldImg"/>
          </p:nvPr>
        </p:nvSpPr>
        <p:spPr>
          <a:xfrm>
            <a:off x="1143000" y="685800"/>
            <a:ext cx="4572000" cy="3429000"/>
          </a:xfrm>
          <a:ln/>
        </p:spPr>
      </p:sp>
      <p:sp>
        <p:nvSpPr>
          <p:cNvPr id="1485828"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3E7F523-B106-4D33-8E1C-CD1A1A80F206}" type="slidenum">
              <a:rPr lang="zh-CN" altLang="en-US"/>
              <a:pPr/>
              <a:t>53</a:t>
            </a:fld>
            <a:endParaRPr lang="en-US" altLang="zh-CN"/>
          </a:p>
        </p:txBody>
      </p:sp>
      <p:sp>
        <p:nvSpPr>
          <p:cNvPr id="1488898"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64987264-4064-4882-9CA4-A71EED053F77}" type="slidenum">
              <a:rPr kumimoji="1" lang="en-US" altLang="zh-CN" sz="1200">
                <a:latin typeface="Tahoma" pitchFamily="34" charset="0"/>
              </a:rPr>
              <a:pPr algn="r">
                <a:buClrTx/>
                <a:buFontTx/>
                <a:buNone/>
              </a:pPr>
              <a:t>53</a:t>
            </a:fld>
            <a:endParaRPr kumimoji="1" lang="en-US" altLang="zh-CN" sz="1200">
              <a:latin typeface="Tahoma" pitchFamily="34" charset="0"/>
            </a:endParaRPr>
          </a:p>
        </p:txBody>
      </p:sp>
      <p:sp>
        <p:nvSpPr>
          <p:cNvPr id="1488899" name="Rectangle 2"/>
          <p:cNvSpPr>
            <a:spLocks noGrp="1" noRot="1" noChangeAspect="1" noChangeArrowheads="1" noTextEdit="1"/>
          </p:cNvSpPr>
          <p:nvPr>
            <p:ph type="sldImg"/>
          </p:nvPr>
        </p:nvSpPr>
        <p:spPr>
          <a:xfrm>
            <a:off x="1143000" y="685800"/>
            <a:ext cx="4572000" cy="3429000"/>
          </a:xfrm>
          <a:ln/>
        </p:spPr>
      </p:sp>
      <p:sp>
        <p:nvSpPr>
          <p:cNvPr id="1488900"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368E102-FF1D-4B8A-9A03-EF683CE01038}" type="slidenum">
              <a:rPr lang="zh-CN" altLang="en-US"/>
              <a:pPr/>
              <a:t>54</a:t>
            </a:fld>
            <a:endParaRPr lang="en-US" altLang="zh-CN"/>
          </a:p>
        </p:txBody>
      </p:sp>
      <p:sp>
        <p:nvSpPr>
          <p:cNvPr id="1490946"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EEE29C7A-121B-4F6D-9A1B-60275934A1AB}" type="slidenum">
              <a:rPr kumimoji="1" lang="en-US" altLang="zh-CN" sz="1200">
                <a:latin typeface="Tahoma" pitchFamily="34" charset="0"/>
              </a:rPr>
              <a:pPr algn="r">
                <a:buClrTx/>
                <a:buFontTx/>
                <a:buNone/>
              </a:pPr>
              <a:t>54</a:t>
            </a:fld>
            <a:endParaRPr kumimoji="1" lang="en-US" altLang="zh-CN" sz="1200">
              <a:latin typeface="Tahoma" pitchFamily="34" charset="0"/>
            </a:endParaRPr>
          </a:p>
        </p:txBody>
      </p:sp>
      <p:sp>
        <p:nvSpPr>
          <p:cNvPr id="1490947" name="Rectangle 2"/>
          <p:cNvSpPr>
            <a:spLocks noGrp="1" noRot="1" noChangeAspect="1" noChangeArrowheads="1" noTextEdit="1"/>
          </p:cNvSpPr>
          <p:nvPr>
            <p:ph type="sldImg"/>
          </p:nvPr>
        </p:nvSpPr>
        <p:spPr>
          <a:xfrm>
            <a:off x="1143000" y="685800"/>
            <a:ext cx="4572000" cy="3429000"/>
          </a:xfrm>
          <a:ln/>
        </p:spPr>
      </p:sp>
      <p:sp>
        <p:nvSpPr>
          <p:cNvPr id="1490948"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9140653-6C75-4D1B-B6AB-88D7E1E2BDA3}" type="slidenum">
              <a:rPr lang="zh-CN" altLang="en-US"/>
              <a:pPr/>
              <a:t>28</a:t>
            </a:fld>
            <a:endParaRPr lang="en-US" altLang="zh-CN"/>
          </a:p>
        </p:txBody>
      </p:sp>
      <p:sp>
        <p:nvSpPr>
          <p:cNvPr id="1433602"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A6330C1F-6F5C-41D1-9F37-2919CB7F30C8}" type="slidenum">
              <a:rPr kumimoji="1" lang="en-US" altLang="zh-CN" sz="1200">
                <a:latin typeface="Tahoma" pitchFamily="34" charset="0"/>
              </a:rPr>
              <a:pPr algn="r">
                <a:buClrTx/>
                <a:buFontTx/>
                <a:buNone/>
              </a:pPr>
              <a:t>28</a:t>
            </a:fld>
            <a:endParaRPr kumimoji="1" lang="en-US" altLang="zh-CN" sz="1200">
              <a:latin typeface="Tahoma" pitchFamily="34" charset="0"/>
            </a:endParaRPr>
          </a:p>
        </p:txBody>
      </p:sp>
      <p:sp>
        <p:nvSpPr>
          <p:cNvPr id="1433603" name="Rectangle 2"/>
          <p:cNvSpPr>
            <a:spLocks noGrp="1" noRot="1" noChangeAspect="1" noChangeArrowheads="1" noTextEdit="1"/>
          </p:cNvSpPr>
          <p:nvPr>
            <p:ph type="sldImg"/>
          </p:nvPr>
        </p:nvSpPr>
        <p:spPr>
          <a:xfrm>
            <a:off x="1143000" y="685800"/>
            <a:ext cx="4572000" cy="3429000"/>
          </a:xfrm>
          <a:ln/>
        </p:spPr>
      </p:sp>
      <p:sp>
        <p:nvSpPr>
          <p:cNvPr id="1433604"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1A21DC7-99A4-4F97-83A1-9E101EFD07D4}" type="slidenum">
              <a:rPr lang="zh-CN" altLang="en-US"/>
              <a:pPr/>
              <a:t>29</a:t>
            </a:fld>
            <a:endParaRPr lang="en-US" altLang="zh-CN"/>
          </a:p>
        </p:txBody>
      </p:sp>
      <p:sp>
        <p:nvSpPr>
          <p:cNvPr id="1435650"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23F80BD3-94F8-4945-BCB6-DB20EDD6A9C2}" type="slidenum">
              <a:rPr kumimoji="1" lang="en-US" altLang="zh-CN" sz="1200">
                <a:latin typeface="Tahoma" pitchFamily="34" charset="0"/>
              </a:rPr>
              <a:pPr algn="r">
                <a:buClrTx/>
                <a:buFontTx/>
                <a:buNone/>
              </a:pPr>
              <a:t>29</a:t>
            </a:fld>
            <a:endParaRPr kumimoji="1" lang="en-US" altLang="zh-CN" sz="1200">
              <a:latin typeface="Tahoma" pitchFamily="34" charset="0"/>
            </a:endParaRPr>
          </a:p>
        </p:txBody>
      </p:sp>
      <p:sp>
        <p:nvSpPr>
          <p:cNvPr id="1435651" name="Rectangle 2"/>
          <p:cNvSpPr>
            <a:spLocks noGrp="1" noRot="1" noChangeAspect="1" noChangeArrowheads="1" noTextEdit="1"/>
          </p:cNvSpPr>
          <p:nvPr>
            <p:ph type="sldImg"/>
          </p:nvPr>
        </p:nvSpPr>
        <p:spPr>
          <a:xfrm>
            <a:off x="1143000" y="685800"/>
            <a:ext cx="4572000" cy="3429000"/>
          </a:xfrm>
          <a:ln/>
        </p:spPr>
      </p:sp>
      <p:sp>
        <p:nvSpPr>
          <p:cNvPr id="1435652"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D2ED606-3FE7-41C1-9F5F-C60C50573127}" type="slidenum">
              <a:rPr lang="zh-CN" altLang="en-US"/>
              <a:pPr/>
              <a:t>30</a:t>
            </a:fld>
            <a:endParaRPr lang="en-US" altLang="zh-CN"/>
          </a:p>
        </p:txBody>
      </p:sp>
      <p:sp>
        <p:nvSpPr>
          <p:cNvPr id="1437698"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732AC1FA-350C-45A3-8907-2D4BBDF8425D}" type="slidenum">
              <a:rPr kumimoji="1" lang="en-US" altLang="zh-CN" sz="1200">
                <a:latin typeface="Tahoma" pitchFamily="34" charset="0"/>
              </a:rPr>
              <a:pPr algn="r">
                <a:buClrTx/>
                <a:buFontTx/>
                <a:buNone/>
              </a:pPr>
              <a:t>30</a:t>
            </a:fld>
            <a:endParaRPr kumimoji="1" lang="en-US" altLang="zh-CN" sz="1200">
              <a:latin typeface="Tahoma" pitchFamily="34" charset="0"/>
            </a:endParaRPr>
          </a:p>
        </p:txBody>
      </p:sp>
      <p:sp>
        <p:nvSpPr>
          <p:cNvPr id="1437699" name="Rectangle 2"/>
          <p:cNvSpPr>
            <a:spLocks noGrp="1" noRot="1" noChangeAspect="1" noChangeArrowheads="1" noTextEdit="1"/>
          </p:cNvSpPr>
          <p:nvPr>
            <p:ph type="sldImg"/>
          </p:nvPr>
        </p:nvSpPr>
        <p:spPr>
          <a:xfrm>
            <a:off x="1143000" y="685800"/>
            <a:ext cx="4572000" cy="3429000"/>
          </a:xfrm>
          <a:ln/>
        </p:spPr>
      </p:sp>
      <p:sp>
        <p:nvSpPr>
          <p:cNvPr id="1437700"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FE0A657-D7D3-457B-BDA8-30FEFC98346B}" type="slidenum">
              <a:rPr lang="zh-CN" altLang="en-US"/>
              <a:pPr/>
              <a:t>31</a:t>
            </a:fld>
            <a:endParaRPr lang="en-US" altLang="zh-CN"/>
          </a:p>
        </p:txBody>
      </p:sp>
      <p:sp>
        <p:nvSpPr>
          <p:cNvPr id="1439746"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06C47B01-FAA3-4468-A862-219D7BC7673C}" type="slidenum">
              <a:rPr kumimoji="1" lang="en-US" altLang="zh-CN" sz="1200">
                <a:latin typeface="Tahoma" pitchFamily="34" charset="0"/>
              </a:rPr>
              <a:pPr algn="r">
                <a:buClrTx/>
                <a:buFontTx/>
                <a:buNone/>
              </a:pPr>
              <a:t>31</a:t>
            </a:fld>
            <a:endParaRPr kumimoji="1" lang="en-US" altLang="zh-CN" sz="1200">
              <a:latin typeface="Tahoma" pitchFamily="34" charset="0"/>
            </a:endParaRPr>
          </a:p>
        </p:txBody>
      </p:sp>
      <p:sp>
        <p:nvSpPr>
          <p:cNvPr id="1439747" name="Rectangle 2"/>
          <p:cNvSpPr>
            <a:spLocks noGrp="1" noRot="1" noChangeAspect="1" noChangeArrowheads="1" noTextEdit="1"/>
          </p:cNvSpPr>
          <p:nvPr>
            <p:ph type="sldImg"/>
          </p:nvPr>
        </p:nvSpPr>
        <p:spPr>
          <a:xfrm>
            <a:off x="1143000" y="685800"/>
            <a:ext cx="4572000" cy="3429000"/>
          </a:xfrm>
          <a:ln/>
        </p:spPr>
      </p:sp>
      <p:sp>
        <p:nvSpPr>
          <p:cNvPr id="1439748"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solidFill>
                <a:srgbClr val="000000"/>
              </a:solidFill>
              <a:latin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1280852-967B-403A-8531-387E82CC3FB8}" type="slidenum">
              <a:rPr lang="zh-CN" altLang="en-US"/>
              <a:pPr/>
              <a:t>32</a:t>
            </a:fld>
            <a:endParaRPr lang="en-US" altLang="zh-CN"/>
          </a:p>
        </p:txBody>
      </p:sp>
      <p:sp>
        <p:nvSpPr>
          <p:cNvPr id="1441794"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8188E8B3-0839-47E8-B5D6-C54301F665B0}" type="slidenum">
              <a:rPr kumimoji="1" lang="en-US" altLang="zh-CN" sz="1200">
                <a:latin typeface="Tahoma" pitchFamily="34" charset="0"/>
              </a:rPr>
              <a:pPr algn="r">
                <a:buClrTx/>
                <a:buFontTx/>
                <a:buNone/>
              </a:pPr>
              <a:t>32</a:t>
            </a:fld>
            <a:endParaRPr kumimoji="1" lang="en-US" altLang="zh-CN" sz="1200">
              <a:latin typeface="Tahoma" pitchFamily="34" charset="0"/>
            </a:endParaRPr>
          </a:p>
        </p:txBody>
      </p:sp>
      <p:sp>
        <p:nvSpPr>
          <p:cNvPr id="1441795" name="Rectangle 2"/>
          <p:cNvSpPr>
            <a:spLocks noGrp="1" noRot="1" noChangeAspect="1" noChangeArrowheads="1" noTextEdit="1"/>
          </p:cNvSpPr>
          <p:nvPr>
            <p:ph type="sldImg"/>
          </p:nvPr>
        </p:nvSpPr>
        <p:spPr>
          <a:xfrm>
            <a:off x="1143000" y="685800"/>
            <a:ext cx="4572000" cy="3429000"/>
          </a:xfrm>
          <a:ln/>
        </p:spPr>
      </p:sp>
      <p:sp>
        <p:nvSpPr>
          <p:cNvPr id="1441796" name="Rectangle 3"/>
          <p:cNvSpPr>
            <a:spLocks noGrp="1" noChangeArrowheads="1"/>
          </p:cNvSpPr>
          <p:nvPr>
            <p:ph type="body" idx="1"/>
          </p:nvPr>
        </p:nvSpPr>
        <p:spPr>
          <a:xfrm>
            <a:off x="914711" y="4344025"/>
            <a:ext cx="5028579" cy="4114488"/>
          </a:xfrm>
        </p:spPr>
        <p:txBody>
          <a:bodyPr lIns="91435" tIns="45718" rIns="91435" bIns="45718"/>
          <a:lstStyle/>
          <a:p>
            <a:r>
              <a:rPr lang="zh-CN" altLang="en-US">
                <a:solidFill>
                  <a:srgbClr val="000000"/>
                </a:solidFill>
                <a:latin typeface="Tahoma" pitchFamily="34" charset="0"/>
                <a:cs typeface="Tahoma" pitchFamily="34" charset="0"/>
              </a:rPr>
              <a:t>大部分的单晶是通过直拉法生长的（图</a:t>
            </a:r>
            <a:r>
              <a:rPr lang="en-US" altLang="zh-CN">
                <a:solidFill>
                  <a:srgbClr val="000000"/>
                </a:solidFill>
                <a:latin typeface="Tahoma" pitchFamily="34" charset="0"/>
                <a:cs typeface="Tahoma" pitchFamily="34" charset="0"/>
              </a:rPr>
              <a:t>3.7</a:t>
            </a:r>
            <a:r>
              <a:rPr lang="zh-CN" altLang="en-US">
                <a:solidFill>
                  <a:srgbClr val="000000"/>
                </a:solidFill>
                <a:latin typeface="Tahoma" pitchFamily="34" charset="0"/>
                <a:cs typeface="Tahoma" pitchFamily="34" charset="0"/>
              </a:rPr>
              <a:t>）。</a:t>
            </a:r>
          </a:p>
          <a:p>
            <a:endParaRPr lang="zh-CN" altLang="en-US">
              <a:solidFill>
                <a:srgbClr val="000000"/>
              </a:solidFill>
              <a:latin typeface="Tahoma" pitchFamily="34" charset="0"/>
              <a:cs typeface="Tahoma" pitchFamily="34" charset="0"/>
            </a:endParaRPr>
          </a:p>
          <a:p>
            <a:r>
              <a:rPr lang="zh-CN" altLang="en-US">
                <a:solidFill>
                  <a:srgbClr val="000000"/>
                </a:solidFill>
                <a:latin typeface="Tahoma" pitchFamily="34" charset="0"/>
                <a:cs typeface="Tahoma" pitchFamily="34" charset="0"/>
              </a:rPr>
              <a:t>设备有一个石英坩埚，由负载高频波的环绕线圈来加热，或由电流加热器来加热。坩埚装载半导体材料多晶块和少量掺杂物。选择掺杂材料来产生</a:t>
            </a:r>
            <a:r>
              <a:rPr lang="en-US" altLang="zh-CN">
                <a:solidFill>
                  <a:srgbClr val="000000"/>
                </a:solidFill>
                <a:latin typeface="Tahoma" pitchFamily="34" charset="0"/>
                <a:cs typeface="Tahoma" pitchFamily="34" charset="0"/>
              </a:rPr>
              <a:t>N</a:t>
            </a:r>
            <a:r>
              <a:rPr lang="zh-CN" altLang="en-US">
                <a:solidFill>
                  <a:srgbClr val="000000"/>
                </a:solidFill>
                <a:latin typeface="Tahoma" pitchFamily="34" charset="0"/>
                <a:cs typeface="Tahoma" pitchFamily="34" charset="0"/>
              </a:rPr>
              <a:t>型或</a:t>
            </a:r>
            <a:r>
              <a:rPr lang="en-US" altLang="zh-CN">
                <a:solidFill>
                  <a:srgbClr val="000000"/>
                </a:solidFill>
                <a:latin typeface="Tahoma" pitchFamily="34" charset="0"/>
                <a:cs typeface="Tahoma" pitchFamily="34" charset="0"/>
              </a:rPr>
              <a:t>P</a:t>
            </a:r>
            <a:r>
              <a:rPr lang="zh-CN" altLang="en-US">
                <a:solidFill>
                  <a:srgbClr val="000000"/>
                </a:solidFill>
                <a:latin typeface="Tahoma" pitchFamily="34" charset="0"/>
                <a:cs typeface="Tahoma" pitchFamily="34" charset="0"/>
              </a:rPr>
              <a:t>型材料。开始在</a:t>
            </a:r>
            <a:r>
              <a:rPr lang="en-US" altLang="zh-CN">
                <a:solidFill>
                  <a:srgbClr val="000000"/>
                </a:solidFill>
                <a:latin typeface="Tahoma" pitchFamily="34" charset="0"/>
                <a:cs typeface="Tahoma" pitchFamily="34" charset="0"/>
              </a:rPr>
              <a:t>1415</a:t>
            </a:r>
            <a:r>
              <a:rPr lang="zh-CN" altLang="en-US">
                <a:solidFill>
                  <a:srgbClr val="000000"/>
                </a:solidFill>
                <a:latin typeface="Tahoma" pitchFamily="34" charset="0"/>
                <a:cs typeface="Tahoma" pitchFamily="34" charset="0"/>
              </a:rPr>
              <a:t>度把多晶和搀杂物加热到液体状态，接下来籽晶安置到刚接触到液面（叫做熔融物）。籽晶是具有和所需晶体相同晶向的小晶体，籽晶可由化学气相的技术制造。在实际应用中，它们是一片片以前生长的单晶并重复使用。 </a:t>
            </a:r>
            <a:br>
              <a:rPr lang="zh-CN" altLang="en-US">
                <a:solidFill>
                  <a:srgbClr val="000000"/>
                </a:solidFill>
                <a:latin typeface="Tahoma" pitchFamily="34" charset="0"/>
                <a:cs typeface="Tahoma" pitchFamily="34" charset="0"/>
              </a:rPr>
            </a:br>
            <a:endParaRPr lang="zh-CN" altLang="en-US">
              <a:solidFill>
                <a:srgbClr val="000000"/>
              </a:solidFill>
              <a:latin typeface="Tahoma" pitchFamily="34" charset="0"/>
              <a:cs typeface="Tahoma" pitchFamily="34" charset="0"/>
            </a:endParaRPr>
          </a:p>
          <a:p>
            <a:r>
              <a:rPr lang="zh-CN" altLang="en-US">
                <a:solidFill>
                  <a:srgbClr val="000000"/>
                </a:solidFill>
                <a:latin typeface="Tahoma" pitchFamily="34" charset="0"/>
                <a:cs typeface="Tahoma" pitchFamily="34" charset="0"/>
              </a:rPr>
              <a:t>当籽晶从熔融物中慢慢上升时，晶体生长开始了。籽晶和熔融物间的表面张力致使一层熔融物的薄膜附着到籽晶上然后冷却。在冷却过程中，在熔化的半导体材料的原子定向到籽晶一样的晶体结构。实际结果是籽晶的定向在生长的晶体中传播。在熔融物中的搀杂原子进入生长的晶体中，生成</a:t>
            </a:r>
            <a:r>
              <a:rPr lang="en-US" altLang="zh-CN">
                <a:solidFill>
                  <a:srgbClr val="000000"/>
                </a:solidFill>
                <a:latin typeface="Tahoma" pitchFamily="34" charset="0"/>
                <a:cs typeface="Tahoma" pitchFamily="34" charset="0"/>
              </a:rPr>
              <a:t>N</a:t>
            </a:r>
            <a:r>
              <a:rPr lang="zh-CN" altLang="en-US">
                <a:solidFill>
                  <a:srgbClr val="000000"/>
                </a:solidFill>
                <a:latin typeface="Tahoma" pitchFamily="34" charset="0"/>
                <a:cs typeface="Tahoma" pitchFamily="34" charset="0"/>
              </a:rPr>
              <a:t>型或</a:t>
            </a:r>
            <a:r>
              <a:rPr lang="en-US" altLang="zh-CN">
                <a:solidFill>
                  <a:srgbClr val="000000"/>
                </a:solidFill>
                <a:latin typeface="Tahoma" pitchFamily="34" charset="0"/>
                <a:cs typeface="Tahoma" pitchFamily="34" charset="0"/>
              </a:rPr>
              <a:t>P</a:t>
            </a:r>
            <a:r>
              <a:rPr lang="zh-CN" altLang="en-US">
                <a:solidFill>
                  <a:srgbClr val="000000"/>
                </a:solidFill>
                <a:latin typeface="Tahoma" pitchFamily="34" charset="0"/>
                <a:cs typeface="Tahoma" pitchFamily="34" charset="0"/>
              </a:rPr>
              <a:t>型晶体。 </a:t>
            </a:r>
            <a:br>
              <a:rPr lang="zh-CN" altLang="en-US">
                <a:solidFill>
                  <a:srgbClr val="000000"/>
                </a:solidFill>
                <a:latin typeface="Tahoma" pitchFamily="34" charset="0"/>
                <a:cs typeface="Tahoma" pitchFamily="34" charset="0"/>
              </a:rPr>
            </a:br>
            <a:r>
              <a:rPr lang="zh-CN" altLang="en-US">
                <a:solidFill>
                  <a:srgbClr val="000000"/>
                </a:solidFill>
                <a:latin typeface="Tahoma" pitchFamily="34" charset="0"/>
                <a:cs typeface="Tahoma" pitchFamily="34" charset="0"/>
              </a:rPr>
              <a:t>为了实现均匀掺杂、完美晶体和直径控制，籽晶和坩埚（伴随着拉速）在整个晶体生长过程中是以相反的方向旋转的。工艺控制需要一套复杂的反馈系统，综合转速、拉速及熔融物温度参数。</a:t>
            </a:r>
          </a:p>
          <a:p>
            <a:r>
              <a:rPr lang="zh-CN" altLang="en-US">
                <a:solidFill>
                  <a:srgbClr val="000000"/>
                </a:solidFill>
                <a:latin typeface="Tahoma" pitchFamily="34" charset="0"/>
                <a:cs typeface="Tahoma" pitchFamily="34" charset="0"/>
              </a:rPr>
              <a:t> </a:t>
            </a:r>
            <a:br>
              <a:rPr lang="zh-CN" altLang="en-US">
                <a:solidFill>
                  <a:srgbClr val="000000"/>
                </a:solidFill>
                <a:latin typeface="Tahoma" pitchFamily="34" charset="0"/>
                <a:cs typeface="Tahoma" pitchFamily="34" charset="0"/>
              </a:rPr>
            </a:br>
            <a:r>
              <a:rPr lang="zh-CN" altLang="en-US">
                <a:solidFill>
                  <a:srgbClr val="000000"/>
                </a:solidFill>
                <a:latin typeface="Tahoma" pitchFamily="34" charset="0"/>
                <a:cs typeface="Tahoma" pitchFamily="34" charset="0"/>
              </a:rPr>
              <a:t>拉晶分三段，开始放肩形成一薄层头部，接着是等径生长，最后是收尾。直拉法能够生成几英尺长和直径大到十二英寸或更多的晶体。</a:t>
            </a:r>
            <a:r>
              <a:rPr lang="en-US" altLang="zh-CN">
                <a:solidFill>
                  <a:srgbClr val="000000"/>
                </a:solidFill>
                <a:latin typeface="Tahoma" pitchFamily="34" charset="0"/>
                <a:cs typeface="Tahoma" pitchFamily="34" charset="0"/>
              </a:rPr>
              <a:t>200</a:t>
            </a:r>
            <a:r>
              <a:rPr lang="zh-CN" altLang="en-US">
                <a:solidFill>
                  <a:srgbClr val="000000"/>
                </a:solidFill>
                <a:latin typeface="Tahoma" pitchFamily="34" charset="0"/>
                <a:cs typeface="Tahoma" pitchFamily="34" charset="0"/>
              </a:rPr>
              <a:t>毫米晶圆的晶体将会重达</a:t>
            </a:r>
            <a:r>
              <a:rPr lang="en-US" altLang="zh-CN">
                <a:solidFill>
                  <a:srgbClr val="000000"/>
                </a:solidFill>
                <a:latin typeface="Tahoma" pitchFamily="34" charset="0"/>
                <a:cs typeface="Tahoma" pitchFamily="34" charset="0"/>
              </a:rPr>
              <a:t>450</a:t>
            </a:r>
            <a:r>
              <a:rPr lang="zh-CN" altLang="en-US">
                <a:solidFill>
                  <a:srgbClr val="000000"/>
                </a:solidFill>
                <a:latin typeface="Tahoma" pitchFamily="34" charset="0"/>
                <a:cs typeface="Tahoma" pitchFamily="34" charset="0"/>
              </a:rPr>
              <a:t>磅，需要花费三天时间生长。</a:t>
            </a:r>
            <a:endParaRPr lang="zh-CN" altLang="en-US">
              <a:cs typeface="Tahoma"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5436179-63D8-4900-8197-FC850077CF10}" type="slidenum">
              <a:rPr lang="zh-CN" altLang="en-US"/>
              <a:pPr/>
              <a:t>33</a:t>
            </a:fld>
            <a:endParaRPr lang="en-US" altLang="zh-CN"/>
          </a:p>
        </p:txBody>
      </p:sp>
      <p:sp>
        <p:nvSpPr>
          <p:cNvPr id="1443842"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F14E3DF1-B138-48DE-B705-53043A745964}" type="slidenum">
              <a:rPr kumimoji="1" lang="en-US" altLang="zh-CN" sz="1200">
                <a:latin typeface="Tahoma" pitchFamily="34" charset="0"/>
              </a:rPr>
              <a:pPr algn="r">
                <a:buClrTx/>
                <a:buFontTx/>
                <a:buNone/>
              </a:pPr>
              <a:t>33</a:t>
            </a:fld>
            <a:endParaRPr kumimoji="1" lang="en-US" altLang="zh-CN" sz="1200">
              <a:latin typeface="Tahoma" pitchFamily="34" charset="0"/>
            </a:endParaRPr>
          </a:p>
        </p:txBody>
      </p:sp>
      <p:sp>
        <p:nvSpPr>
          <p:cNvPr id="1443843" name="Rectangle 2"/>
          <p:cNvSpPr>
            <a:spLocks noGrp="1" noRot="1" noChangeAspect="1" noChangeArrowheads="1" noTextEdit="1"/>
          </p:cNvSpPr>
          <p:nvPr>
            <p:ph type="sldImg"/>
          </p:nvPr>
        </p:nvSpPr>
        <p:spPr>
          <a:xfrm>
            <a:off x="1143000" y="685800"/>
            <a:ext cx="4572000" cy="3429000"/>
          </a:xfrm>
          <a:ln/>
        </p:spPr>
      </p:sp>
      <p:sp>
        <p:nvSpPr>
          <p:cNvPr id="1443844" name="Rectangle 3"/>
          <p:cNvSpPr>
            <a:spLocks noGrp="1" noChangeArrowheads="1"/>
          </p:cNvSpPr>
          <p:nvPr>
            <p:ph type="body" idx="1"/>
          </p:nvPr>
        </p:nvSpPr>
        <p:spPr>
          <a:xfrm>
            <a:off x="914711" y="4344025"/>
            <a:ext cx="5028579" cy="4114488"/>
          </a:xfrm>
        </p:spPr>
        <p:txBody>
          <a:bodyPr lIns="91435" tIns="45718" rIns="91435" bIns="45718"/>
          <a:lstStyle/>
          <a:p>
            <a:r>
              <a:rPr lang="zh-CN" altLang="en-US">
                <a:solidFill>
                  <a:srgbClr val="000000"/>
                </a:solidFill>
                <a:latin typeface="宋体" pitchFamily="2" charset="-122"/>
              </a:rPr>
              <a:t>反方向旋转</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7C4FE00-FD01-4A8F-BCA5-4E31C0919B97}" type="slidenum">
              <a:rPr lang="zh-CN" altLang="en-US"/>
              <a:pPr/>
              <a:t>34</a:t>
            </a:fld>
            <a:endParaRPr lang="en-US" altLang="zh-CN"/>
          </a:p>
        </p:txBody>
      </p:sp>
      <p:sp>
        <p:nvSpPr>
          <p:cNvPr id="1445890" name="Rectangle 7"/>
          <p:cNvSpPr txBox="1">
            <a:spLocks noGrp="1" noChangeArrowheads="1"/>
          </p:cNvSpPr>
          <p:nvPr/>
        </p:nvSpPr>
        <p:spPr bwMode="auto">
          <a:xfrm>
            <a:off x="3885579" y="8686489"/>
            <a:ext cx="2972421"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spcAft>
                <a:spcPct val="0"/>
              </a:spcAft>
              <a:defRPr>
                <a:solidFill>
                  <a:schemeClr val="tx1"/>
                </a:solidFill>
                <a:latin typeface="Arial" pitchFamily="34" charset="0"/>
                <a:cs typeface="Arial" pitchFamily="34" charset="0"/>
              </a:defRPr>
            </a:lvl1pPr>
            <a:lvl2pPr marL="757238" indent="-292100" defTabSz="931863">
              <a:spcAft>
                <a:spcPct val="0"/>
              </a:spcAft>
              <a:defRPr>
                <a:solidFill>
                  <a:schemeClr val="tx1"/>
                </a:solidFill>
                <a:latin typeface="Arial" pitchFamily="34" charset="0"/>
                <a:cs typeface="Arial" pitchFamily="34" charset="0"/>
              </a:defRPr>
            </a:lvl2pPr>
            <a:lvl3pPr marL="1165225" indent="-233363" defTabSz="931863">
              <a:spcAft>
                <a:spcPct val="0"/>
              </a:spcAft>
              <a:defRPr>
                <a:solidFill>
                  <a:schemeClr val="tx1"/>
                </a:solidFill>
                <a:latin typeface="Arial" pitchFamily="34" charset="0"/>
                <a:cs typeface="Arial" pitchFamily="34" charset="0"/>
              </a:defRPr>
            </a:lvl3pPr>
            <a:lvl4pPr marL="1630363" indent="-233363" defTabSz="931863">
              <a:spcAft>
                <a:spcPct val="0"/>
              </a:spcAft>
              <a:defRPr>
                <a:solidFill>
                  <a:schemeClr val="tx1"/>
                </a:solidFill>
                <a:latin typeface="Arial" pitchFamily="34" charset="0"/>
                <a:cs typeface="Arial" pitchFamily="34" charset="0"/>
              </a:defRPr>
            </a:lvl4pPr>
            <a:lvl5pPr marL="2097088" indent="-233363" defTabSz="931863">
              <a:spcAft>
                <a:spcPct val="0"/>
              </a:spcAft>
              <a:defRPr>
                <a:solidFill>
                  <a:schemeClr val="tx1"/>
                </a:solidFill>
                <a:latin typeface="Arial" pitchFamily="34" charset="0"/>
                <a:cs typeface="Arial" pitchFamily="34" charset="0"/>
              </a:defRPr>
            </a:lvl5pPr>
            <a:lvl6pPr marL="2554288" indent="-233363" defTabSz="931863" fontAlgn="base">
              <a:spcBef>
                <a:spcPct val="0"/>
              </a:spcBef>
              <a:spcAft>
                <a:spcPct val="0"/>
              </a:spcAft>
              <a:defRPr>
                <a:solidFill>
                  <a:schemeClr val="tx1"/>
                </a:solidFill>
                <a:latin typeface="Arial" pitchFamily="34" charset="0"/>
                <a:cs typeface="Arial" pitchFamily="34" charset="0"/>
              </a:defRPr>
            </a:lvl6pPr>
            <a:lvl7pPr marL="3011488" indent="-233363" defTabSz="931863" fontAlgn="base">
              <a:spcBef>
                <a:spcPct val="0"/>
              </a:spcBef>
              <a:spcAft>
                <a:spcPct val="0"/>
              </a:spcAft>
              <a:defRPr>
                <a:solidFill>
                  <a:schemeClr val="tx1"/>
                </a:solidFill>
                <a:latin typeface="Arial" pitchFamily="34" charset="0"/>
                <a:cs typeface="Arial" pitchFamily="34" charset="0"/>
              </a:defRPr>
            </a:lvl7pPr>
            <a:lvl8pPr marL="3468688" indent="-233363" defTabSz="931863" fontAlgn="base">
              <a:spcBef>
                <a:spcPct val="0"/>
              </a:spcBef>
              <a:spcAft>
                <a:spcPct val="0"/>
              </a:spcAft>
              <a:defRPr>
                <a:solidFill>
                  <a:schemeClr val="tx1"/>
                </a:solidFill>
                <a:latin typeface="Arial" pitchFamily="34" charset="0"/>
                <a:cs typeface="Arial" pitchFamily="34" charset="0"/>
              </a:defRPr>
            </a:lvl8pPr>
            <a:lvl9pPr marL="3925888" indent="-233363" defTabSz="931863"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F5E05C07-2EAE-4525-895C-617B18B4D210}" type="slidenum">
              <a:rPr kumimoji="1" lang="en-US" altLang="zh-CN" sz="1200">
                <a:latin typeface="Tahoma" pitchFamily="34" charset="0"/>
              </a:rPr>
              <a:pPr algn="r">
                <a:buClrTx/>
                <a:buFontTx/>
                <a:buNone/>
              </a:pPr>
              <a:t>34</a:t>
            </a:fld>
            <a:endParaRPr kumimoji="1" lang="en-US" altLang="zh-CN" sz="1200">
              <a:latin typeface="Tahoma" pitchFamily="34" charset="0"/>
            </a:endParaRPr>
          </a:p>
        </p:txBody>
      </p:sp>
      <p:sp>
        <p:nvSpPr>
          <p:cNvPr id="1445891" name="Rectangle 2"/>
          <p:cNvSpPr>
            <a:spLocks noGrp="1" noRot="1" noChangeAspect="1" noChangeArrowheads="1" noTextEdit="1"/>
          </p:cNvSpPr>
          <p:nvPr>
            <p:ph type="sldImg"/>
          </p:nvPr>
        </p:nvSpPr>
        <p:spPr>
          <a:xfrm>
            <a:off x="1143000" y="685800"/>
            <a:ext cx="4572000" cy="3429000"/>
          </a:xfrm>
          <a:ln/>
        </p:spPr>
      </p:sp>
      <p:sp>
        <p:nvSpPr>
          <p:cNvPr id="1445892" name="Rectangle 3"/>
          <p:cNvSpPr>
            <a:spLocks noGrp="1" noChangeArrowheads="1"/>
          </p:cNvSpPr>
          <p:nvPr>
            <p:ph type="body" idx="1"/>
          </p:nvPr>
        </p:nvSpPr>
        <p:spPr>
          <a:xfrm>
            <a:off x="914711" y="4344025"/>
            <a:ext cx="5028579" cy="4114488"/>
          </a:xfrm>
        </p:spPr>
        <p:txBody>
          <a:bodyPr lIns="91435" tIns="45718" rIns="91435" bIns="45718"/>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E6F1888-27E3-4D0D-9475-A6ED6290F8A7}" type="datetime1">
              <a:rPr lang="zh-CN" altLang="en-US" smtClean="0"/>
              <a:t>2015/3/17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63734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1AD79F-6840-4857-910D-396E36D7BB5F}" type="datetime1">
              <a:rPr lang="zh-CN" altLang="en-US" smtClean="0"/>
              <a:t>2015/3/17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2761389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B6B085-083A-4384-A9BC-99579609C629}" type="datetime1">
              <a:rPr lang="zh-CN" altLang="en-US" smtClean="0"/>
              <a:t>2015/3/17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3024872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04800" y="1981200"/>
            <a:ext cx="8540750" cy="3886200"/>
          </a:xfrm>
        </p:spPr>
        <p:txBody>
          <a:bodyPr/>
          <a:lstStyle/>
          <a:p>
            <a:pPr lvl="0"/>
            <a:endParaRPr lang="zh-CN" altLang="en-US" noProof="0" smtClean="0"/>
          </a:p>
        </p:txBody>
      </p:sp>
      <p:sp>
        <p:nvSpPr>
          <p:cNvPr id="4" name="日期占位符 3"/>
          <p:cNvSpPr>
            <a:spLocks noGrp="1"/>
          </p:cNvSpPr>
          <p:nvPr>
            <p:ph type="dt" sz="half" idx="10"/>
          </p:nvPr>
        </p:nvSpPr>
        <p:spPr>
          <a:xfrm>
            <a:off x="301625" y="6019800"/>
            <a:ext cx="2289175" cy="476250"/>
          </a:xfrm>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a:xfrm>
            <a:off x="3124200" y="6019800"/>
            <a:ext cx="2895600" cy="476250"/>
          </a:xfrm>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a:xfrm>
            <a:off x="6553200" y="6019800"/>
            <a:ext cx="2289175" cy="476250"/>
          </a:xfrm>
        </p:spPr>
        <p:txBody>
          <a:bodyPr/>
          <a:lstStyle>
            <a:lvl1pPr>
              <a:defRPr smtClean="0"/>
            </a:lvl1pPr>
          </a:lstStyle>
          <a:p>
            <a:pPr>
              <a:defRPr/>
            </a:pPr>
            <a:fld id="{FDBD6BDF-9F38-4095-A1F1-2B421E38E981}" type="slidenum">
              <a:rPr lang="en-US" altLang="zh-CN"/>
              <a:pPr>
                <a:defRPr/>
              </a:pPr>
              <a:t>‹#›</a:t>
            </a:fld>
            <a:endParaRPr lang="en-US" altLang="zh-CN"/>
          </a:p>
        </p:txBody>
      </p:sp>
    </p:spTree>
    <p:extLst>
      <p:ext uri="{BB962C8B-B14F-4D97-AF65-F5344CB8AC3E}">
        <p14:creationId xmlns:p14="http://schemas.microsoft.com/office/powerpoint/2010/main" val="2269017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930A4A5-AA5E-45B5-BE9D-6925F855EB24}" type="datetime1">
              <a:rPr lang="zh-CN" altLang="en-US" smtClean="0"/>
              <a:t>2015/3/17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48226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2E6D9F2-EA32-4F05-88ED-102661648514}" type="datetime1">
              <a:rPr lang="zh-CN" altLang="en-US" smtClean="0"/>
              <a:t>2015/3/17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221306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7585BD8-EEB9-4C0D-8C33-A4326FB06152}" type="datetime1">
              <a:rPr lang="zh-CN" altLang="en-US" smtClean="0"/>
              <a:t>2015/3/17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2786859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E220244-69D9-45AD-8053-981BE05D36D5}" type="datetime1">
              <a:rPr lang="zh-CN" altLang="en-US" smtClean="0"/>
              <a:t>2015/3/17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2348440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A72E56-DE12-455B-96FD-FEC4FE091BAD}" type="datetime1">
              <a:rPr lang="zh-CN" altLang="en-US" smtClean="0"/>
              <a:t>2015/3/17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373563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13C383-EFBB-40F5-8943-F1CFDA137B33}" type="datetime1">
              <a:rPr lang="zh-CN" altLang="en-US" smtClean="0"/>
              <a:t>2015/3/17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1598235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6176F7D-0E0B-46A2-B5A6-DD8ECD6C48EC}" type="datetime1">
              <a:rPr lang="zh-CN" altLang="en-US" smtClean="0"/>
              <a:t>2015/3/17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414957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9F0E66F-ACC5-4FE9-A82E-C6FB9BB8C5F2}" type="datetime1">
              <a:rPr lang="zh-CN" altLang="en-US" smtClean="0"/>
              <a:t>2015/3/17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1657583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5F74DC-9DD1-4181-AC8B-D0A608B1D5AB}" type="datetime1">
              <a:rPr lang="zh-CN" altLang="en-US" smtClean="0"/>
              <a:t>2015/3/17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7A7356-ECF7-41C9-BE80-CD71DF29C55C}" type="slidenum">
              <a:rPr lang="zh-CN" altLang="en-US" smtClean="0"/>
              <a:t>‹#›</a:t>
            </a:fld>
            <a:endParaRPr lang="zh-CN" altLang="en-US"/>
          </a:p>
        </p:txBody>
      </p:sp>
    </p:spTree>
    <p:extLst>
      <p:ext uri="{BB962C8B-B14F-4D97-AF65-F5344CB8AC3E}">
        <p14:creationId xmlns:p14="http://schemas.microsoft.com/office/powerpoint/2010/main" val="2251198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6.emf"/><Relationship Id="rId5" Type="http://schemas.openxmlformats.org/officeDocument/2006/relationships/oleObject" Target="../embeddings/oleObject3.bin"/><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8.emf"/><Relationship Id="rId5" Type="http://schemas.openxmlformats.org/officeDocument/2006/relationships/oleObject" Target="../embeddings/oleObject4.bin"/><Relationship Id="rId4" Type="http://schemas.openxmlformats.org/officeDocument/2006/relationships/image" Target="../media/image29.jpeg"/></Relationships>
</file>

<file path=ppt/slides/_rels/slide5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1.emf"/><Relationship Id="rId5" Type="http://schemas.openxmlformats.org/officeDocument/2006/relationships/oleObject" Target="../embeddings/oleObject6.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8.bin"/></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484784"/>
            <a:ext cx="8229600" cy="3226370"/>
          </a:xfrm>
        </p:spPr>
        <p:txBody>
          <a:bodyPr>
            <a:normAutofit/>
          </a:bodyPr>
          <a:lstStyle/>
          <a:p>
            <a:pPr>
              <a:lnSpc>
                <a:spcPct val="150000"/>
              </a:lnSpc>
            </a:pPr>
            <a:r>
              <a:rPr lang="zh-CN" altLang="en-US" sz="4800" b="1" dirty="0" smtClean="0">
                <a:solidFill>
                  <a:srgbClr val="0000CC"/>
                </a:solidFill>
              </a:rPr>
              <a:t>第二章</a:t>
            </a:r>
            <a:r>
              <a:rPr lang="en-US" altLang="zh-CN" sz="4800" b="1" dirty="0" smtClean="0">
                <a:solidFill>
                  <a:srgbClr val="0000CC"/>
                </a:solidFill>
              </a:rPr>
              <a:t/>
            </a:r>
            <a:br>
              <a:rPr lang="en-US" altLang="zh-CN" sz="4800" b="1" dirty="0" smtClean="0">
                <a:solidFill>
                  <a:srgbClr val="0000CC"/>
                </a:solidFill>
              </a:rPr>
            </a:br>
            <a:r>
              <a:rPr lang="zh-CN" altLang="en-US" sz="4800" b="1" dirty="0" smtClean="0">
                <a:solidFill>
                  <a:srgbClr val="0000CC"/>
                </a:solidFill>
              </a:rPr>
              <a:t>半导体材料特性</a:t>
            </a:r>
            <a:endParaRPr lang="zh-CN" altLang="en-US" sz="4800" b="1" dirty="0">
              <a:solidFill>
                <a:srgbClr val="FF0000"/>
              </a:solidFill>
            </a:endParaRPr>
          </a:p>
        </p:txBody>
      </p:sp>
      <p:sp>
        <p:nvSpPr>
          <p:cNvPr id="4" name="灯片编号占位符 3"/>
          <p:cNvSpPr>
            <a:spLocks noGrp="1"/>
          </p:cNvSpPr>
          <p:nvPr>
            <p:ph type="sldNum" sz="quarter" idx="12"/>
          </p:nvPr>
        </p:nvSpPr>
        <p:spPr/>
        <p:txBody>
          <a:bodyPr/>
          <a:lstStyle/>
          <a:p>
            <a:fld id="{A47A7356-ECF7-41C9-BE80-CD71DF29C55C}" type="slidenum">
              <a:rPr lang="zh-CN" altLang="en-US" smtClean="0"/>
              <a:t>1</a:t>
            </a:fld>
            <a:endParaRPr lang="zh-CN" altLang="en-US"/>
          </a:p>
        </p:txBody>
      </p:sp>
    </p:spTree>
    <p:extLst>
      <p:ext uri="{BB962C8B-B14F-4D97-AF65-F5344CB8AC3E}">
        <p14:creationId xmlns:p14="http://schemas.microsoft.com/office/powerpoint/2010/main" val="1532717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rrowheads="1"/>
          </p:cNvSpPr>
          <p:nvPr>
            <p:ph type="title"/>
          </p:nvPr>
        </p:nvSpPr>
        <p:spPr/>
        <p:txBody>
          <a:bodyPr/>
          <a:lstStyle/>
          <a:p>
            <a:pPr eaLnBrk="1" hangingPunct="1">
              <a:defRPr/>
            </a:pPr>
            <a:r>
              <a:rPr lang="zh-CN" altLang="en-US" sz="3600" smtClean="0"/>
              <a:t>周期表中半导体相关元素</a:t>
            </a:r>
          </a:p>
        </p:txBody>
      </p:sp>
      <p:graphicFrame>
        <p:nvGraphicFramePr>
          <p:cNvPr id="114691" name="Group 3"/>
          <p:cNvGraphicFramePr>
            <a:graphicFrameLocks noGrp="1"/>
          </p:cNvGraphicFramePr>
          <p:nvPr>
            <p:ph idx="1"/>
          </p:nvPr>
        </p:nvGraphicFramePr>
        <p:xfrm>
          <a:off x="228600" y="1981200"/>
          <a:ext cx="8540750" cy="3886201"/>
        </p:xfrm>
        <a:graphic>
          <a:graphicData uri="http://schemas.openxmlformats.org/drawingml/2006/table">
            <a:tbl>
              <a:tblPr/>
              <a:tblGrid>
                <a:gridCol w="1423988"/>
                <a:gridCol w="1422400"/>
                <a:gridCol w="1423987"/>
                <a:gridCol w="1423988"/>
                <a:gridCol w="1422400"/>
                <a:gridCol w="1423987"/>
              </a:tblGrid>
              <a:tr h="776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dirty="0" smtClean="0">
                          <a:ln>
                            <a:noFill/>
                          </a:ln>
                          <a:solidFill>
                            <a:srgbClr val="0000FF"/>
                          </a:solidFill>
                          <a:effectLst/>
                          <a:latin typeface="Arial" pitchFamily="34" charset="0"/>
                          <a:ea typeface="宋体" pitchFamily="2" charset="-122"/>
                        </a:rPr>
                        <a:t>周期</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latin typeface="楷体_GB2312" pitchFamily="49" charset="-122"/>
                          <a:ea typeface="宋体" pitchFamily="2" charset="-122"/>
                        </a:rPr>
                        <a:t>Ⅱ</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latin typeface="楷体_GB2312" pitchFamily="49" charset="-122"/>
                          <a:ea typeface="宋体" pitchFamily="2" charset="-122"/>
                        </a:rPr>
                        <a:t>Ⅲ</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latin typeface="楷体_GB2312" pitchFamily="49" charset="-122"/>
                          <a:ea typeface="宋体" pitchFamily="2" charset="-122"/>
                        </a:rPr>
                        <a:t>Ⅳ</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latin typeface="楷体_GB2312" pitchFamily="49" charset="-122"/>
                          <a:ea typeface="宋体" pitchFamily="2" charset="-122"/>
                        </a:rPr>
                        <a:t>Ⅴ</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latin typeface="楷体_GB2312" pitchFamily="49" charset="-122"/>
                          <a:ea typeface="宋体" pitchFamily="2" charset="-122"/>
                        </a:rPr>
                        <a:t>Ⅵ</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r>
              <a:tr h="7778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zh-CN" sz="2800" b="0" i="0" u="none" strike="noStrike" cap="none" normalizeH="0" baseline="0" dirty="0" smtClean="0">
                        <a:ln>
                          <a:noFill/>
                        </a:ln>
                        <a:solidFill>
                          <a:srgbClr val="0000FF"/>
                        </a:solidFill>
                        <a:effectLst/>
                        <a:latin typeface="Arial" pitchFamily="34"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dirty="0" smtClean="0">
                          <a:ln>
                            <a:noFill/>
                          </a:ln>
                          <a:solidFill>
                            <a:srgbClr val="0000FF"/>
                          </a:solidFill>
                          <a:effectLst/>
                          <a:latin typeface="Arial" pitchFamily="34" charset="0"/>
                          <a:ea typeface="宋体" pitchFamily="2" charset="-122"/>
                        </a:rPr>
                        <a:t>硼</a:t>
                      </a:r>
                      <a:r>
                        <a:rPr kumimoji="0" lang="en-US" altLang="zh-CN" sz="2800" b="0" i="0" u="none" strike="noStrike" cap="none" normalizeH="0" baseline="0" dirty="0" smtClean="0">
                          <a:ln>
                            <a:noFill/>
                          </a:ln>
                          <a:solidFill>
                            <a:srgbClr val="0000FF"/>
                          </a:solidFill>
                          <a:effectLst/>
                          <a:latin typeface="Arial" pitchFamily="34" charset="0"/>
                          <a:ea typeface="宋体" pitchFamily="2" charset="-122"/>
                        </a:rPr>
                        <a:t>B</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dirty="0" smtClean="0">
                          <a:ln>
                            <a:noFill/>
                          </a:ln>
                          <a:solidFill>
                            <a:srgbClr val="0000FF"/>
                          </a:solidFill>
                          <a:effectLst/>
                          <a:latin typeface="Arial" pitchFamily="34" charset="0"/>
                          <a:ea typeface="宋体" pitchFamily="2" charset="-122"/>
                        </a:rPr>
                        <a:t>碳</a:t>
                      </a:r>
                      <a:r>
                        <a:rPr kumimoji="0" lang="en-US" altLang="zh-CN" sz="2800" b="0" i="0" u="none" strike="noStrike" cap="none" normalizeH="0" baseline="0" dirty="0" smtClean="0">
                          <a:ln>
                            <a:noFill/>
                          </a:ln>
                          <a:solidFill>
                            <a:srgbClr val="0000FF"/>
                          </a:solidFill>
                          <a:effectLst/>
                          <a:latin typeface="Arial" pitchFamily="34" charset="0"/>
                          <a:ea typeface="宋体" pitchFamily="2" charset="-122"/>
                        </a:rPr>
                        <a:t>C</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0000FF"/>
                          </a:solidFill>
                          <a:effectLst/>
                          <a:latin typeface="Arial" pitchFamily="34" charset="0"/>
                          <a:ea typeface="宋体" pitchFamily="2" charset="-122"/>
                        </a:rPr>
                        <a:t>氮</a:t>
                      </a:r>
                      <a:r>
                        <a:rPr kumimoji="0" lang="en-US" altLang="zh-CN" sz="2800" b="0" i="0" u="none" strike="noStrike" cap="none" normalizeH="0" baseline="0" smtClean="0">
                          <a:ln>
                            <a:noFill/>
                          </a:ln>
                          <a:solidFill>
                            <a:srgbClr val="0000FF"/>
                          </a:solidFill>
                          <a:effectLst/>
                          <a:latin typeface="Arial" pitchFamily="34" charset="0"/>
                          <a:ea typeface="宋体" pitchFamily="2" charset="-122"/>
                        </a:rPr>
                        <a:t>N</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zh-CN" sz="2800" b="0" i="0" u="none" strike="noStrike" cap="none" normalizeH="0" baseline="0" smtClean="0">
                        <a:ln>
                          <a:noFill/>
                        </a:ln>
                        <a:solidFill>
                          <a:srgbClr val="0000FF"/>
                        </a:solidFill>
                        <a:effectLst/>
                        <a:latin typeface="Arial" pitchFamily="34"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7778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zh-CN" sz="2800" b="0" i="0" u="none" strike="noStrike" cap="none" normalizeH="0" baseline="0" dirty="0" smtClean="0">
                        <a:ln>
                          <a:noFill/>
                        </a:ln>
                        <a:solidFill>
                          <a:srgbClr val="0000FF"/>
                        </a:solidFill>
                        <a:effectLst/>
                        <a:latin typeface="Arial" pitchFamily="34"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0000FF"/>
                          </a:solidFill>
                          <a:effectLst/>
                          <a:latin typeface="Arial" pitchFamily="34" charset="0"/>
                          <a:ea typeface="宋体" pitchFamily="2" charset="-122"/>
                        </a:rPr>
                        <a:t>铝</a:t>
                      </a:r>
                      <a:r>
                        <a:rPr kumimoji="0" lang="en-US" altLang="zh-CN" sz="2800" b="0" i="0" u="none" strike="noStrike" cap="none" normalizeH="0" baseline="0" smtClean="0">
                          <a:ln>
                            <a:noFill/>
                          </a:ln>
                          <a:solidFill>
                            <a:srgbClr val="0000FF"/>
                          </a:solidFill>
                          <a:effectLst/>
                          <a:latin typeface="Arial" pitchFamily="34" charset="0"/>
                          <a:ea typeface="宋体" pitchFamily="2" charset="-122"/>
                        </a:rPr>
                        <a:t>Al</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dirty="0" smtClean="0">
                          <a:ln>
                            <a:noFill/>
                          </a:ln>
                          <a:solidFill>
                            <a:srgbClr val="0000FF"/>
                          </a:solidFill>
                          <a:effectLst/>
                          <a:latin typeface="Arial" pitchFamily="34" charset="0"/>
                          <a:ea typeface="宋体" pitchFamily="2" charset="-122"/>
                        </a:rPr>
                        <a:t>硅</a:t>
                      </a:r>
                      <a:r>
                        <a:rPr kumimoji="0" lang="en-US" altLang="zh-CN" sz="2800" b="0" i="0" u="none" strike="noStrike" cap="none" normalizeH="0" baseline="0" dirty="0" smtClean="0">
                          <a:ln>
                            <a:noFill/>
                          </a:ln>
                          <a:solidFill>
                            <a:srgbClr val="0000FF"/>
                          </a:solidFill>
                          <a:effectLst/>
                          <a:latin typeface="Arial" pitchFamily="34" charset="0"/>
                          <a:ea typeface="宋体" pitchFamily="2" charset="-122"/>
                        </a:rPr>
                        <a:t>Si</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dirty="0" smtClean="0">
                          <a:ln>
                            <a:noFill/>
                          </a:ln>
                          <a:solidFill>
                            <a:srgbClr val="0000FF"/>
                          </a:solidFill>
                          <a:effectLst/>
                          <a:latin typeface="Arial" pitchFamily="34" charset="0"/>
                          <a:ea typeface="宋体" pitchFamily="2" charset="-122"/>
                        </a:rPr>
                        <a:t>磷</a:t>
                      </a:r>
                      <a:r>
                        <a:rPr kumimoji="0" lang="en-US" altLang="zh-CN" sz="2800" b="0" i="0" u="none" strike="noStrike" cap="none" normalizeH="0" baseline="0" dirty="0" smtClean="0">
                          <a:ln>
                            <a:noFill/>
                          </a:ln>
                          <a:solidFill>
                            <a:srgbClr val="0000FF"/>
                          </a:solidFill>
                          <a:effectLst/>
                          <a:latin typeface="Arial" pitchFamily="34" charset="0"/>
                          <a:ea typeface="宋体" pitchFamily="2" charset="-122"/>
                        </a:rPr>
                        <a:t>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dirty="0" smtClean="0">
                          <a:ln>
                            <a:noFill/>
                          </a:ln>
                          <a:solidFill>
                            <a:srgbClr val="0000FF"/>
                          </a:solidFill>
                          <a:effectLst/>
                          <a:latin typeface="Arial" pitchFamily="34" charset="0"/>
                          <a:ea typeface="宋体" pitchFamily="2" charset="-122"/>
                        </a:rPr>
                        <a:t>硫</a:t>
                      </a:r>
                      <a:r>
                        <a:rPr kumimoji="0" lang="en-US" altLang="zh-CN" sz="2800" b="0" i="0" u="none" strike="noStrike" cap="none" normalizeH="0" baseline="0" dirty="0" smtClean="0">
                          <a:ln>
                            <a:noFill/>
                          </a:ln>
                          <a:solidFill>
                            <a:srgbClr val="0000FF"/>
                          </a:solidFill>
                          <a:effectLst/>
                          <a:latin typeface="Arial" pitchFamily="34" charset="0"/>
                          <a:ea typeface="宋体" pitchFamily="2" charset="-122"/>
                        </a:rPr>
                        <a:t>S</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7778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0000FF"/>
                          </a:solidFill>
                          <a:effectLst/>
                          <a:latin typeface="Arial" pitchFamily="34" charset="0"/>
                          <a:ea typeface="宋体" pitchFamily="2" charset="-122"/>
                        </a:rPr>
                        <a:t>锌</a:t>
                      </a:r>
                      <a:r>
                        <a:rPr kumimoji="0" lang="en-US" altLang="zh-CN" sz="2800" b="0" i="0" u="none" strike="noStrike" cap="none" normalizeH="0" baseline="0" smtClean="0">
                          <a:ln>
                            <a:noFill/>
                          </a:ln>
                          <a:solidFill>
                            <a:srgbClr val="0000FF"/>
                          </a:solidFill>
                          <a:effectLst/>
                          <a:latin typeface="Arial" pitchFamily="34" charset="0"/>
                          <a:ea typeface="宋体" pitchFamily="2" charset="-122"/>
                        </a:rPr>
                        <a:t>Zn</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0000FF"/>
                          </a:solidFill>
                          <a:effectLst/>
                          <a:latin typeface="Arial" pitchFamily="34" charset="0"/>
                          <a:ea typeface="宋体" pitchFamily="2" charset="-122"/>
                        </a:rPr>
                        <a:t>镓</a:t>
                      </a:r>
                      <a:r>
                        <a:rPr kumimoji="0" lang="en-US" altLang="zh-CN" sz="2800" b="0" i="0" u="none" strike="noStrike" cap="none" normalizeH="0" baseline="0" smtClean="0">
                          <a:ln>
                            <a:noFill/>
                          </a:ln>
                          <a:solidFill>
                            <a:srgbClr val="0000FF"/>
                          </a:solidFill>
                          <a:effectLst/>
                          <a:latin typeface="Arial" pitchFamily="34" charset="0"/>
                          <a:ea typeface="宋体" pitchFamily="2" charset="-122"/>
                        </a:rPr>
                        <a:t>Ga</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0000FF"/>
                          </a:solidFill>
                          <a:effectLst/>
                          <a:latin typeface="Arial" pitchFamily="34" charset="0"/>
                          <a:ea typeface="宋体" pitchFamily="2" charset="-122"/>
                        </a:rPr>
                        <a:t>锗</a:t>
                      </a:r>
                      <a:r>
                        <a:rPr kumimoji="0" lang="en-US" altLang="zh-CN" sz="2800" b="0" i="0" u="none" strike="noStrike" cap="none" normalizeH="0" baseline="0" smtClean="0">
                          <a:ln>
                            <a:noFill/>
                          </a:ln>
                          <a:solidFill>
                            <a:srgbClr val="0000FF"/>
                          </a:solidFill>
                          <a:effectLst/>
                          <a:latin typeface="Arial" pitchFamily="34" charset="0"/>
                          <a:ea typeface="宋体" pitchFamily="2" charset="-122"/>
                        </a:rPr>
                        <a:t>Ge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0000FF"/>
                          </a:solidFill>
                          <a:effectLst/>
                          <a:latin typeface="Arial" pitchFamily="34" charset="0"/>
                          <a:ea typeface="宋体" pitchFamily="2" charset="-122"/>
                        </a:rPr>
                        <a:t>砷</a:t>
                      </a:r>
                      <a:r>
                        <a:rPr kumimoji="0" lang="en-US" altLang="zh-CN" sz="2800" b="0" i="0" u="none" strike="noStrike" cap="none" normalizeH="0" baseline="0" smtClean="0">
                          <a:ln>
                            <a:noFill/>
                          </a:ln>
                          <a:solidFill>
                            <a:srgbClr val="0000FF"/>
                          </a:solidFill>
                          <a:effectLst/>
                          <a:latin typeface="Arial" pitchFamily="34" charset="0"/>
                          <a:ea typeface="宋体" pitchFamily="2" charset="-122"/>
                        </a:rPr>
                        <a:t>As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dirty="0" smtClean="0">
                          <a:ln>
                            <a:noFill/>
                          </a:ln>
                          <a:solidFill>
                            <a:srgbClr val="0000FF"/>
                          </a:solidFill>
                          <a:effectLst/>
                          <a:latin typeface="Arial" pitchFamily="34" charset="0"/>
                          <a:ea typeface="宋体" pitchFamily="2" charset="-122"/>
                        </a:rPr>
                        <a:t>硒</a:t>
                      </a:r>
                      <a:r>
                        <a:rPr kumimoji="0" lang="en-US" altLang="zh-CN" sz="2800" b="0" i="0" u="none" strike="noStrike" cap="none" normalizeH="0" baseline="0" dirty="0" smtClean="0">
                          <a:ln>
                            <a:noFill/>
                          </a:ln>
                          <a:solidFill>
                            <a:srgbClr val="0000FF"/>
                          </a:solidFill>
                          <a:effectLst/>
                          <a:latin typeface="Arial" pitchFamily="34" charset="0"/>
                          <a:ea typeface="宋体" pitchFamily="2" charset="-122"/>
                        </a:rPr>
                        <a:t>Se</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776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5</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0000FF"/>
                          </a:solidFill>
                          <a:effectLst/>
                          <a:latin typeface="Arial" pitchFamily="34" charset="0"/>
                          <a:ea typeface="宋体" pitchFamily="2" charset="-122"/>
                        </a:rPr>
                        <a:t>镉</a:t>
                      </a:r>
                      <a:r>
                        <a:rPr kumimoji="0" lang="en-US" altLang="zh-CN" sz="2800" b="0" i="0" u="none" strike="noStrike" cap="none" normalizeH="0" baseline="0" smtClean="0">
                          <a:ln>
                            <a:noFill/>
                          </a:ln>
                          <a:solidFill>
                            <a:srgbClr val="0000FF"/>
                          </a:solidFill>
                          <a:effectLst/>
                          <a:latin typeface="Arial" pitchFamily="34" charset="0"/>
                          <a:ea typeface="宋体" pitchFamily="2" charset="-122"/>
                        </a:rPr>
                        <a:t>Cd</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0000FF"/>
                          </a:solidFill>
                          <a:effectLst/>
                          <a:latin typeface="Arial" pitchFamily="34" charset="0"/>
                          <a:ea typeface="宋体" pitchFamily="2" charset="-122"/>
                        </a:rPr>
                        <a:t>铟</a:t>
                      </a:r>
                      <a:r>
                        <a:rPr kumimoji="0" lang="en-US" altLang="zh-CN" sz="2800" b="0" i="0" u="none" strike="noStrike" cap="none" normalizeH="0" baseline="0" smtClean="0">
                          <a:ln>
                            <a:noFill/>
                          </a:ln>
                          <a:solidFill>
                            <a:srgbClr val="0000FF"/>
                          </a:solidFill>
                          <a:effectLst/>
                          <a:latin typeface="Arial" pitchFamily="34" charset="0"/>
                          <a:ea typeface="宋体" pitchFamily="2" charset="-122"/>
                        </a:rPr>
                        <a:t>In</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zh-CN" sz="2800" b="0" i="0" u="none" strike="noStrike" cap="none" normalizeH="0" baseline="0" smtClean="0">
                        <a:ln>
                          <a:noFill/>
                        </a:ln>
                        <a:solidFill>
                          <a:srgbClr val="0000FF"/>
                        </a:solidFill>
                        <a:effectLst/>
                        <a:latin typeface="Arial" pitchFamily="34"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zh-CN" sz="2800" b="0" i="0" u="none" strike="noStrike" cap="none" normalizeH="0" baseline="0" smtClean="0">
                        <a:ln>
                          <a:noFill/>
                        </a:ln>
                        <a:solidFill>
                          <a:srgbClr val="0000FF"/>
                        </a:solidFill>
                        <a:effectLst/>
                        <a:latin typeface="Arial" pitchFamily="34"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dirty="0" smtClean="0">
                          <a:ln>
                            <a:noFill/>
                          </a:ln>
                          <a:solidFill>
                            <a:srgbClr val="0000FF"/>
                          </a:solidFill>
                          <a:effectLst/>
                          <a:latin typeface="Arial" pitchFamily="34" charset="0"/>
                          <a:ea typeface="宋体" pitchFamily="2" charset="-122"/>
                        </a:rPr>
                        <a:t>锑</a:t>
                      </a:r>
                      <a:r>
                        <a:rPr kumimoji="0" lang="en-US" altLang="zh-CN" sz="2800" b="0" i="0" u="none" strike="noStrike" cap="none" normalizeH="0" baseline="0" dirty="0" err="1" smtClean="0">
                          <a:ln>
                            <a:noFill/>
                          </a:ln>
                          <a:solidFill>
                            <a:srgbClr val="0000FF"/>
                          </a:solidFill>
                          <a:effectLst/>
                          <a:latin typeface="Arial" pitchFamily="34" charset="0"/>
                          <a:ea typeface="宋体" pitchFamily="2" charset="-122"/>
                        </a:rPr>
                        <a:t>Te</a:t>
                      </a:r>
                      <a:endParaRPr kumimoji="0" lang="en-US" altLang="zh-CN" sz="2800" b="0" i="0" u="none" strike="noStrike" cap="none" normalizeH="0" baseline="0" dirty="0" smtClean="0">
                        <a:ln>
                          <a:noFill/>
                        </a:ln>
                        <a:solidFill>
                          <a:srgbClr val="0000FF"/>
                        </a:solidFill>
                        <a:effectLst/>
                        <a:latin typeface="Arial" pitchFamily="34"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spTree>
    <p:extLst>
      <p:ext uri="{BB962C8B-B14F-4D97-AF65-F5344CB8AC3E}">
        <p14:creationId xmlns:p14="http://schemas.microsoft.com/office/powerpoint/2010/main" val="3603014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00CC"/>
                </a:solidFill>
                <a:effectLst/>
              </a:rPr>
              <a:t>2.4 </a:t>
            </a:r>
            <a:r>
              <a:rPr lang="zh-CN" altLang="en-US" dirty="0" smtClean="0">
                <a:solidFill>
                  <a:srgbClr val="0000CC"/>
                </a:solidFill>
                <a:effectLst/>
              </a:rPr>
              <a:t>硅</a:t>
            </a:r>
            <a:endParaRPr lang="zh-CN" altLang="en-US" dirty="0">
              <a:solidFill>
                <a:srgbClr val="0000CC"/>
              </a:solidFill>
              <a:effectLst/>
            </a:endParaRPr>
          </a:p>
        </p:txBody>
      </p:sp>
      <p:sp>
        <p:nvSpPr>
          <p:cNvPr id="3" name="内容占位符 2"/>
          <p:cNvSpPr>
            <a:spLocks noGrp="1"/>
          </p:cNvSpPr>
          <p:nvPr>
            <p:ph idx="1"/>
          </p:nvPr>
        </p:nvSpPr>
        <p:spPr/>
        <p:txBody>
          <a:bodyPr/>
          <a:lstStyle/>
          <a:p>
            <a:pPr marL="0" indent="0">
              <a:buNone/>
            </a:pPr>
            <a:r>
              <a:rPr lang="zh-CN" altLang="en-US" b="0" dirty="0" smtClean="0"/>
              <a:t>         硅是一种元素半导体材料，因为它有</a:t>
            </a:r>
            <a:r>
              <a:rPr lang="en-US" altLang="zh-CN" b="0" dirty="0" smtClean="0"/>
              <a:t>4</a:t>
            </a:r>
            <a:r>
              <a:rPr lang="zh-CN" altLang="en-US" b="0" dirty="0" smtClean="0"/>
              <a:t>个价电子，与其他元素一起位于周期表中的</a:t>
            </a:r>
            <a:r>
              <a:rPr lang="en-US" altLang="zh-CN" b="0" dirty="0" err="1" smtClean="0"/>
              <a:t>ⅣA</a:t>
            </a:r>
            <a:r>
              <a:rPr lang="zh-CN" altLang="en-US" b="0" dirty="0" smtClean="0"/>
              <a:t>族。硅中价层电子的数目使它正好位于优质导体（</a:t>
            </a:r>
            <a:r>
              <a:rPr lang="en-US" altLang="zh-CN" b="0" dirty="0" smtClean="0"/>
              <a:t>1</a:t>
            </a:r>
            <a:r>
              <a:rPr lang="zh-CN" altLang="en-US" b="0" dirty="0" smtClean="0"/>
              <a:t>个价电子）和绝缘体（</a:t>
            </a:r>
            <a:r>
              <a:rPr lang="en-US" altLang="zh-CN" b="0" dirty="0" smtClean="0"/>
              <a:t>8</a:t>
            </a:r>
            <a:r>
              <a:rPr lang="zh-CN" altLang="en-US" b="0" dirty="0" smtClean="0"/>
              <a:t>个价电子）的中间。</a:t>
            </a:r>
            <a:endParaRPr lang="zh-CN" altLang="en-US" b="0" dirty="0"/>
          </a:p>
        </p:txBody>
      </p:sp>
      <p:pic>
        <p:nvPicPr>
          <p:cNvPr id="5" name="Picture 5"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4077072"/>
            <a:ext cx="2209800" cy="1954213"/>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A47A7356-ECF7-41C9-BE80-CD71DF29C55C}" type="slidenum">
              <a:rPr lang="zh-CN" altLang="en-US" smtClean="0"/>
              <a:t>11</a:t>
            </a:fld>
            <a:endParaRPr lang="zh-CN" altLang="en-US"/>
          </a:p>
        </p:txBody>
      </p:sp>
    </p:spTree>
    <p:extLst>
      <p:ext uri="{BB962C8B-B14F-4D97-AF65-F5344CB8AC3E}">
        <p14:creationId xmlns:p14="http://schemas.microsoft.com/office/powerpoint/2010/main" val="320080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pPr eaLnBrk="1" hangingPunct="1">
              <a:defRPr/>
            </a:pPr>
            <a:r>
              <a:rPr lang="zh-CN" altLang="en-US" smtClean="0"/>
              <a:t>硅的晶体结构</a:t>
            </a:r>
          </a:p>
        </p:txBody>
      </p:sp>
      <p:grpSp>
        <p:nvGrpSpPr>
          <p:cNvPr id="77828" name="Group 4"/>
          <p:cNvGrpSpPr>
            <a:grpSpLocks/>
          </p:cNvGrpSpPr>
          <p:nvPr/>
        </p:nvGrpSpPr>
        <p:grpSpPr bwMode="auto">
          <a:xfrm>
            <a:off x="5029200" y="2743200"/>
            <a:ext cx="2751138" cy="2819400"/>
            <a:chOff x="3792" y="432"/>
            <a:chExt cx="1733" cy="1776"/>
          </a:xfrm>
        </p:grpSpPr>
        <p:grpSp>
          <p:nvGrpSpPr>
            <p:cNvPr id="48135" name="Group 5"/>
            <p:cNvGrpSpPr>
              <a:grpSpLocks/>
            </p:cNvGrpSpPr>
            <p:nvPr/>
          </p:nvGrpSpPr>
          <p:grpSpPr bwMode="auto">
            <a:xfrm rot="-481466">
              <a:off x="4176" y="1440"/>
              <a:ext cx="354" cy="768"/>
              <a:chOff x="4152" y="1343"/>
              <a:chExt cx="354" cy="720"/>
            </a:xfrm>
          </p:grpSpPr>
          <p:sp>
            <p:nvSpPr>
              <p:cNvPr id="48143" name="AutoShape 6"/>
              <p:cNvSpPr>
                <a:spLocks noChangeArrowheads="1"/>
              </p:cNvSpPr>
              <p:nvPr/>
            </p:nvSpPr>
            <p:spPr bwMode="auto">
              <a:xfrm rot="1933887" flipH="1">
                <a:off x="4425" y="1343"/>
                <a:ext cx="81" cy="622"/>
              </a:xfrm>
              <a:prstGeom prst="octagon">
                <a:avLst>
                  <a:gd name="adj" fmla="val 29287"/>
                </a:avLst>
              </a:prstGeom>
              <a:gradFill rotWithShape="0">
                <a:gsLst>
                  <a:gs pos="0">
                    <a:schemeClr val="tx1"/>
                  </a:gs>
                  <a:gs pos="100000">
                    <a:schemeClr val="bg2"/>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sp>
            <p:nvSpPr>
              <p:cNvPr id="48144" name="Oval 7"/>
              <p:cNvSpPr>
                <a:spLocks noChangeArrowheads="1"/>
              </p:cNvSpPr>
              <p:nvPr/>
            </p:nvSpPr>
            <p:spPr bwMode="auto">
              <a:xfrm>
                <a:off x="4152" y="1700"/>
                <a:ext cx="333" cy="363"/>
              </a:xfrm>
              <a:prstGeom prst="ellipse">
                <a:avLst/>
              </a:prstGeom>
              <a:gradFill>
                <a:gsLst>
                  <a:gs pos="0">
                    <a:schemeClr val="bg1">
                      <a:lumMod val="50000"/>
                    </a:schemeClr>
                  </a:gs>
                  <a:gs pos="100000">
                    <a:srgbClr val="010004"/>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grpSp>
        <p:sp>
          <p:nvSpPr>
            <p:cNvPr id="48136" name="AutoShape 8"/>
            <p:cNvSpPr>
              <a:spLocks noChangeArrowheads="1"/>
            </p:cNvSpPr>
            <p:nvPr/>
          </p:nvSpPr>
          <p:spPr bwMode="auto">
            <a:xfrm rot="18140933" flipH="1">
              <a:off x="5022" y="1170"/>
              <a:ext cx="90" cy="917"/>
            </a:xfrm>
            <a:prstGeom prst="octagon">
              <a:avLst>
                <a:gd name="adj" fmla="val 29287"/>
              </a:avLst>
            </a:prstGeom>
            <a:gradFill rotWithShape="0">
              <a:gsLst>
                <a:gs pos="0">
                  <a:schemeClr val="tx1"/>
                </a:gs>
                <a:gs pos="100000">
                  <a:schemeClr val="bg2"/>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sp>
          <p:nvSpPr>
            <p:cNvPr id="48137" name="AutoShape 9"/>
            <p:cNvSpPr>
              <a:spLocks noChangeArrowheads="1"/>
            </p:cNvSpPr>
            <p:nvPr/>
          </p:nvSpPr>
          <p:spPr bwMode="auto">
            <a:xfrm flipH="1">
              <a:off x="4608" y="528"/>
              <a:ext cx="83" cy="725"/>
            </a:xfrm>
            <a:prstGeom prst="octagon">
              <a:avLst>
                <a:gd name="adj" fmla="val 29287"/>
              </a:avLst>
            </a:prstGeom>
            <a:gradFill rotWithShape="0">
              <a:gsLst>
                <a:gs pos="0">
                  <a:schemeClr val="tx1"/>
                </a:gs>
                <a:gs pos="100000">
                  <a:schemeClr val="bg2"/>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sp>
          <p:nvSpPr>
            <p:cNvPr id="48138" name="Oval 10"/>
            <p:cNvSpPr>
              <a:spLocks noChangeArrowheads="1"/>
            </p:cNvSpPr>
            <p:nvPr/>
          </p:nvSpPr>
          <p:spPr bwMode="auto">
            <a:xfrm>
              <a:off x="4464" y="432"/>
              <a:ext cx="333" cy="363"/>
            </a:xfrm>
            <a:prstGeom prst="ellipse">
              <a:avLst/>
            </a:prstGeom>
            <a:gradFill>
              <a:gsLst>
                <a:gs pos="0">
                  <a:schemeClr val="bg1">
                    <a:lumMod val="50000"/>
                  </a:schemeClr>
                </a:gs>
                <a:gs pos="100000">
                  <a:srgbClr val="010004"/>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sp>
          <p:nvSpPr>
            <p:cNvPr id="48140" name="AutoShape 12"/>
            <p:cNvSpPr>
              <a:spLocks noChangeArrowheads="1"/>
            </p:cNvSpPr>
            <p:nvPr/>
          </p:nvSpPr>
          <p:spPr bwMode="auto">
            <a:xfrm rot="3964453" flipH="1">
              <a:off x="4147" y="1190"/>
              <a:ext cx="91" cy="750"/>
            </a:xfrm>
            <a:prstGeom prst="octagon">
              <a:avLst>
                <a:gd name="adj" fmla="val 29287"/>
              </a:avLst>
            </a:prstGeom>
            <a:gradFill rotWithShape="0">
              <a:gsLst>
                <a:gs pos="0">
                  <a:schemeClr val="tx1"/>
                </a:gs>
                <a:gs pos="100000">
                  <a:schemeClr val="bg2"/>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sp>
          <p:nvSpPr>
            <p:cNvPr id="48141" name="Oval 13"/>
            <p:cNvSpPr>
              <a:spLocks noChangeArrowheads="1"/>
            </p:cNvSpPr>
            <p:nvPr/>
          </p:nvSpPr>
          <p:spPr bwMode="auto">
            <a:xfrm>
              <a:off x="3792" y="1488"/>
              <a:ext cx="334" cy="362"/>
            </a:xfrm>
            <a:prstGeom prst="ellipse">
              <a:avLst/>
            </a:prstGeom>
            <a:gradFill>
              <a:gsLst>
                <a:gs pos="0">
                  <a:schemeClr val="bg1">
                    <a:lumMod val="50000"/>
                  </a:schemeClr>
                </a:gs>
                <a:gs pos="100000">
                  <a:srgbClr val="010004"/>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sp>
          <p:nvSpPr>
            <p:cNvPr id="48142" name="Oval 14"/>
            <p:cNvSpPr>
              <a:spLocks noChangeArrowheads="1"/>
            </p:cNvSpPr>
            <p:nvPr/>
          </p:nvSpPr>
          <p:spPr bwMode="auto">
            <a:xfrm>
              <a:off x="5184" y="1632"/>
              <a:ext cx="334" cy="363"/>
            </a:xfrm>
            <a:prstGeom prst="ellipse">
              <a:avLst/>
            </a:prstGeom>
            <a:gradFill>
              <a:gsLst>
                <a:gs pos="0">
                  <a:schemeClr val="bg1">
                    <a:lumMod val="50000"/>
                  </a:schemeClr>
                </a:gs>
                <a:gs pos="100000">
                  <a:srgbClr val="010004"/>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sp>
          <p:nvSpPr>
            <p:cNvPr id="48139" name="Oval 11"/>
            <p:cNvSpPr>
              <a:spLocks noChangeArrowheads="1"/>
            </p:cNvSpPr>
            <p:nvPr/>
          </p:nvSpPr>
          <p:spPr bwMode="auto">
            <a:xfrm>
              <a:off x="4485" y="1156"/>
              <a:ext cx="333" cy="363"/>
            </a:xfrm>
            <a:prstGeom prst="ellipse">
              <a:avLst/>
            </a:prstGeom>
            <a:gradFill>
              <a:gsLst>
                <a:gs pos="0">
                  <a:schemeClr val="bg1">
                    <a:lumMod val="50000"/>
                  </a:schemeClr>
                </a:gs>
                <a:gs pos="100000">
                  <a:srgbClr val="010004"/>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grpSp>
      <p:sp>
        <p:nvSpPr>
          <p:cNvPr id="77839" name="Text Box 15"/>
          <p:cNvSpPr txBox="1">
            <a:spLocks noChangeArrowheads="1"/>
          </p:cNvSpPr>
          <p:nvPr/>
        </p:nvSpPr>
        <p:spPr bwMode="auto">
          <a:xfrm>
            <a:off x="6781800" y="3581400"/>
            <a:ext cx="1200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algn="ctr" eaLnBrk="1" hangingPunct="1"/>
            <a:r>
              <a:rPr kumimoji="1" lang="en-US" altLang="zh-CN" sz="2400" b="1" dirty="0">
                <a:solidFill>
                  <a:schemeClr val="tx2"/>
                </a:solidFill>
                <a:latin typeface="Times New Roman" pitchFamily="18" charset="0"/>
              </a:rPr>
              <a:t>109</a:t>
            </a:r>
            <a:r>
              <a:rPr kumimoji="1" lang="en-US" altLang="zh-CN" sz="2400" b="1" dirty="0">
                <a:solidFill>
                  <a:schemeClr val="tx2"/>
                </a:solidFill>
                <a:latin typeface="Times New Roman" pitchFamily="18" charset="0"/>
                <a:cs typeface="Times New Roman" pitchFamily="18" charset="0"/>
              </a:rPr>
              <a:t>º28´</a:t>
            </a:r>
            <a:endParaRPr kumimoji="1" lang="en-US" altLang="zh-CN" sz="2400" b="1" dirty="0">
              <a:solidFill>
                <a:schemeClr val="tx2"/>
              </a:solidFill>
              <a:latin typeface="Times New Roman" pitchFamily="18" charset="0"/>
            </a:endParaRPr>
          </a:p>
        </p:txBody>
      </p:sp>
      <p:sp>
        <p:nvSpPr>
          <p:cNvPr id="77840" name="Arc 16"/>
          <p:cNvSpPr>
            <a:spLocks/>
          </p:cNvSpPr>
          <p:nvPr/>
        </p:nvSpPr>
        <p:spPr bwMode="auto">
          <a:xfrm rot="750016">
            <a:off x="6248400" y="3657600"/>
            <a:ext cx="685800" cy="762000"/>
          </a:xfrm>
          <a:custGeom>
            <a:avLst/>
            <a:gdLst>
              <a:gd name="T0" fmla="*/ 62992 w 21600"/>
              <a:gd name="T1" fmla="*/ 0 h 21703"/>
              <a:gd name="T2" fmla="*/ 685768 w 21600"/>
              <a:gd name="T3" fmla="*/ 762000 h 21703"/>
              <a:gd name="T4" fmla="*/ 0 w 21600"/>
              <a:gd name="T5" fmla="*/ 755189 h 21703"/>
              <a:gd name="T6" fmla="*/ 0 60000 65536"/>
              <a:gd name="T7" fmla="*/ 0 60000 65536"/>
              <a:gd name="T8" fmla="*/ 0 60000 65536"/>
            </a:gdLst>
            <a:ahLst/>
            <a:cxnLst>
              <a:cxn ang="T6">
                <a:pos x="T0" y="T1"/>
              </a:cxn>
              <a:cxn ang="T7">
                <a:pos x="T2" y="T3"/>
              </a:cxn>
              <a:cxn ang="T8">
                <a:pos x="T4" y="T5"/>
              </a:cxn>
            </a:cxnLst>
            <a:rect l="0" t="0" r="r" b="b"/>
            <a:pathLst>
              <a:path w="21600" h="21703" fill="none" extrusionOk="0">
                <a:moveTo>
                  <a:pt x="1983" y="0"/>
                </a:moveTo>
                <a:cubicBezTo>
                  <a:pt x="13097" y="1025"/>
                  <a:pt x="21600" y="10348"/>
                  <a:pt x="21600" y="21509"/>
                </a:cubicBezTo>
                <a:cubicBezTo>
                  <a:pt x="21600" y="21573"/>
                  <a:pt x="21599" y="21638"/>
                  <a:pt x="21599" y="21703"/>
                </a:cubicBezTo>
              </a:path>
              <a:path w="21600" h="21703" stroke="0" extrusionOk="0">
                <a:moveTo>
                  <a:pt x="1983" y="0"/>
                </a:moveTo>
                <a:cubicBezTo>
                  <a:pt x="13097" y="1025"/>
                  <a:pt x="21600" y="10348"/>
                  <a:pt x="21600" y="21509"/>
                </a:cubicBezTo>
                <a:cubicBezTo>
                  <a:pt x="21600" y="21573"/>
                  <a:pt x="21599" y="21638"/>
                  <a:pt x="21599" y="21703"/>
                </a:cubicBezTo>
                <a:lnTo>
                  <a:pt x="0" y="21509"/>
                </a:lnTo>
                <a:lnTo>
                  <a:pt x="1983" y="0"/>
                </a:lnTo>
                <a:close/>
              </a:path>
            </a:pathLst>
          </a:custGeom>
          <a:noFill/>
          <a:ln w="38100" cap="sq">
            <a:solidFill>
              <a:srgbClr val="FF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34" name="Object 17"/>
          <p:cNvGraphicFramePr>
            <a:graphicFrameLocks noChangeAspect="1"/>
          </p:cNvGraphicFramePr>
          <p:nvPr/>
        </p:nvGraphicFramePr>
        <p:xfrm>
          <a:off x="838200" y="2362200"/>
          <a:ext cx="4191000" cy="3641725"/>
        </p:xfrm>
        <a:graphic>
          <a:graphicData uri="http://schemas.openxmlformats.org/presentationml/2006/ole">
            <mc:AlternateContent xmlns:mc="http://schemas.openxmlformats.org/markup-compatibility/2006">
              <mc:Choice xmlns:v="urn:schemas-microsoft-com:vml" Requires="v">
                <p:oleObj spid="_x0000_s2072" name="Image" r:id="rId3" imgW="5714286" imgH="4965079" progId="Photoshop.Image.6">
                  <p:embed/>
                </p:oleObj>
              </mc:Choice>
              <mc:Fallback>
                <p:oleObj name="Image" r:id="rId3" imgW="5714286" imgH="496507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62200"/>
                        <a:ext cx="4191000" cy="364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3771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783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77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9" grpId="0" autoUpdateAnimBg="0"/>
      <p:bldP spid="778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a:lstStyle/>
          <a:p>
            <a:pPr eaLnBrk="1" hangingPunct="1">
              <a:defRPr/>
            </a:pPr>
            <a:r>
              <a:rPr lang="zh-CN" altLang="en-US" dirty="0" smtClean="0">
                <a:solidFill>
                  <a:schemeClr val="tx1"/>
                </a:solidFill>
              </a:rPr>
              <a:t>地壳中各元素的含量</a:t>
            </a:r>
          </a:p>
        </p:txBody>
      </p:sp>
      <p:pic>
        <p:nvPicPr>
          <p:cNvPr id="70660" name="Picture 4"/>
          <p:cNvPicPr>
            <a:picLocks noChangeAspect="1" noChangeArrowheads="1"/>
          </p:cNvPicPr>
          <p:nvPr/>
        </p:nvPicPr>
        <p:blipFill>
          <a:blip r:embed="rId2">
            <a:lum bright="-24000" contrast="18000"/>
            <a:extLst>
              <a:ext uri="{28A0092B-C50C-407E-A947-70E740481C1C}">
                <a14:useLocalDpi xmlns:a14="http://schemas.microsoft.com/office/drawing/2010/main" val="0"/>
              </a:ext>
            </a:extLst>
          </a:blip>
          <a:srcRect/>
          <a:stretch>
            <a:fillRect/>
          </a:stretch>
        </p:blipFill>
        <p:spPr bwMode="auto">
          <a:xfrm>
            <a:off x="914400" y="1981200"/>
            <a:ext cx="7273925" cy="427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19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box(in)">
                                      <p:cBhvr>
                                        <p:cTn id="7" dur="5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effectLst/>
              </a:rPr>
              <a:t>2.4.1 </a:t>
            </a:r>
            <a:r>
              <a:rPr lang="zh-CN" altLang="en-US" sz="3600" dirty="0" smtClean="0">
                <a:effectLst/>
              </a:rPr>
              <a:t>硅作为电子材料的优点</a:t>
            </a:r>
            <a:endParaRPr lang="zh-CN" altLang="en-US" sz="3600" dirty="0">
              <a:effectLst/>
            </a:endParaRPr>
          </a:p>
        </p:txBody>
      </p:sp>
      <p:sp>
        <p:nvSpPr>
          <p:cNvPr id="3" name="内容占位符 2"/>
          <p:cNvSpPr>
            <a:spLocks noGrp="1"/>
          </p:cNvSpPr>
          <p:nvPr>
            <p:ph idx="1"/>
          </p:nvPr>
        </p:nvSpPr>
        <p:spPr/>
        <p:txBody>
          <a:bodyPr/>
          <a:lstStyle/>
          <a:p>
            <a:pPr marL="457200" indent="-457200">
              <a:buFont typeface="Wingdings" panose="05000000000000000000" pitchFamily="2" charset="2"/>
              <a:buChar char="Ø"/>
            </a:pPr>
            <a:r>
              <a:rPr lang="zh-CN" altLang="en-US" sz="2800" b="0" dirty="0">
                <a:latin typeface="Times New Roman" pitchFamily="18" charset="0"/>
              </a:rPr>
              <a:t>原料充分；</a:t>
            </a:r>
          </a:p>
          <a:p>
            <a:pPr marL="457200" indent="-457200">
              <a:buFont typeface="Wingdings" panose="05000000000000000000" pitchFamily="2" charset="2"/>
              <a:buChar char="Ø"/>
            </a:pPr>
            <a:r>
              <a:rPr lang="zh-CN" altLang="en-US" sz="2800" b="0" dirty="0">
                <a:latin typeface="Times New Roman" pitchFamily="18" charset="0"/>
              </a:rPr>
              <a:t>硅晶体表面易于生长稳定的氧化层，这对于保护硅表面器件或电路的结构、性质很重要；</a:t>
            </a:r>
          </a:p>
          <a:p>
            <a:pPr marL="457200" indent="-457200">
              <a:buFont typeface="Wingdings" panose="05000000000000000000" pitchFamily="2" charset="2"/>
              <a:buChar char="Ø"/>
            </a:pPr>
            <a:r>
              <a:rPr lang="zh-CN" altLang="en-US" sz="2800" b="0" dirty="0">
                <a:latin typeface="Times New Roman" pitchFamily="18" charset="0"/>
              </a:rPr>
              <a:t>重量轻，密度只有</a:t>
            </a:r>
            <a:r>
              <a:rPr lang="en-US" altLang="zh-CN" sz="2800" b="0" dirty="0">
                <a:latin typeface="Times New Roman" pitchFamily="18" charset="0"/>
              </a:rPr>
              <a:t>2.33g/cm</a:t>
            </a:r>
            <a:r>
              <a:rPr lang="en-US" altLang="zh-CN" sz="2800" b="0" baseline="30000" dirty="0">
                <a:latin typeface="Times New Roman" pitchFamily="18" charset="0"/>
              </a:rPr>
              <a:t>3</a:t>
            </a:r>
            <a:r>
              <a:rPr lang="zh-CN" altLang="en-US" sz="2800" b="0" dirty="0">
                <a:latin typeface="Times New Roman" pitchFamily="18" charset="0"/>
              </a:rPr>
              <a:t>；</a:t>
            </a:r>
          </a:p>
          <a:p>
            <a:pPr marL="457200" indent="-457200">
              <a:buFont typeface="Wingdings" panose="05000000000000000000" pitchFamily="2" charset="2"/>
              <a:buChar char="Ø"/>
            </a:pPr>
            <a:r>
              <a:rPr lang="zh-CN" altLang="en-US" sz="2800" b="0" dirty="0">
                <a:latin typeface="Times New Roman" pitchFamily="18" charset="0"/>
              </a:rPr>
              <a:t>热学特性好，线热膨胀系数小，</a:t>
            </a:r>
            <a:r>
              <a:rPr lang="en-US" altLang="zh-CN" sz="2800" b="0" dirty="0">
                <a:latin typeface="Times New Roman" pitchFamily="18" charset="0"/>
              </a:rPr>
              <a:t>2.5×10</a:t>
            </a:r>
            <a:r>
              <a:rPr lang="en-US" altLang="zh-CN" sz="2800" b="0" baseline="30000" dirty="0" smtClean="0">
                <a:latin typeface="Times New Roman" pitchFamily="18" charset="0"/>
              </a:rPr>
              <a:t>-6</a:t>
            </a:r>
            <a:r>
              <a:rPr lang="en-US" altLang="zh-CN" sz="2800" b="0" dirty="0">
                <a:latin typeface="Times New Roman" pitchFamily="18" charset="0"/>
              </a:rPr>
              <a:t>/℃ </a:t>
            </a:r>
            <a:r>
              <a:rPr lang="zh-CN" altLang="en-US" sz="2800" b="0" dirty="0">
                <a:latin typeface="Times New Roman" pitchFamily="18" charset="0"/>
              </a:rPr>
              <a:t>，热导率高，</a:t>
            </a:r>
            <a:r>
              <a:rPr lang="en-US" altLang="zh-CN" sz="2800" b="0" dirty="0">
                <a:latin typeface="Times New Roman" pitchFamily="18" charset="0"/>
              </a:rPr>
              <a:t>1.50W/cm·℃</a:t>
            </a:r>
            <a:r>
              <a:rPr lang="zh-CN" altLang="en-US" sz="2800" b="0" dirty="0">
                <a:latin typeface="Times New Roman" pitchFamily="18" charset="0"/>
              </a:rPr>
              <a:t>；</a:t>
            </a:r>
          </a:p>
          <a:p>
            <a:pPr marL="457200" indent="-457200">
              <a:buFont typeface="Wingdings" panose="05000000000000000000" pitchFamily="2" charset="2"/>
              <a:buChar char="Ø"/>
            </a:pPr>
            <a:r>
              <a:rPr lang="zh-CN" altLang="en-US" sz="2800" b="0" dirty="0">
                <a:latin typeface="Times New Roman" pitchFamily="18" charset="0"/>
              </a:rPr>
              <a:t>单晶圆片的缺陷少，直径大，工艺性能好</a:t>
            </a:r>
            <a:r>
              <a:rPr lang="zh-CN" altLang="en-US" sz="2800" b="0" dirty="0" smtClean="0">
                <a:latin typeface="Times New Roman" pitchFamily="18" charset="0"/>
              </a:rPr>
              <a:t>；</a:t>
            </a:r>
            <a:endParaRPr lang="en-US" altLang="zh-CN" sz="2800" b="0" dirty="0" smtClean="0">
              <a:latin typeface="Times New Roman" pitchFamily="18" charset="0"/>
            </a:endParaRPr>
          </a:p>
          <a:p>
            <a:pPr marL="457200" indent="-457200">
              <a:buFont typeface="Wingdings" panose="05000000000000000000" pitchFamily="2" charset="2"/>
              <a:buChar char="Ø"/>
            </a:pPr>
            <a:r>
              <a:rPr lang="zh-CN" altLang="en-US" sz="2800" dirty="0" smtClean="0">
                <a:latin typeface="Times New Roman" pitchFamily="18" charset="0"/>
              </a:rPr>
              <a:t>化学性质稳定，常温下只有强碱、氟气反应；</a:t>
            </a:r>
            <a:endParaRPr lang="zh-CN" altLang="en-US" sz="2800" b="0" dirty="0">
              <a:latin typeface="Times New Roman" pitchFamily="18" charset="0"/>
            </a:endParaRPr>
          </a:p>
          <a:p>
            <a:pPr marL="457200" indent="-457200">
              <a:buFont typeface="Wingdings" panose="05000000000000000000" pitchFamily="2" charset="2"/>
              <a:buChar char="Ø"/>
            </a:pPr>
            <a:r>
              <a:rPr lang="zh-CN" altLang="en-US" sz="2800" b="0" dirty="0">
                <a:latin typeface="Times New Roman" pitchFamily="18" charset="0"/>
              </a:rPr>
              <a:t>机械性能良好。</a:t>
            </a:r>
          </a:p>
          <a:p>
            <a:pPr marL="457200" indent="-457200">
              <a:buFont typeface="Wingdings" panose="05000000000000000000" pitchFamily="2" charset="2"/>
              <a:buChar char="Ø"/>
            </a:pPr>
            <a:endParaRPr lang="zh-CN" altLang="en-US" sz="2800" b="0" dirty="0"/>
          </a:p>
        </p:txBody>
      </p:sp>
      <p:sp>
        <p:nvSpPr>
          <p:cNvPr id="4" name="灯片编号占位符 3"/>
          <p:cNvSpPr>
            <a:spLocks noGrp="1"/>
          </p:cNvSpPr>
          <p:nvPr>
            <p:ph type="sldNum" sz="quarter" idx="12"/>
          </p:nvPr>
        </p:nvSpPr>
        <p:spPr/>
        <p:txBody>
          <a:bodyPr/>
          <a:lstStyle/>
          <a:p>
            <a:fld id="{A47A7356-ECF7-41C9-BE80-CD71DF29C55C}" type="slidenum">
              <a:rPr lang="zh-CN" altLang="en-US" smtClean="0"/>
              <a:t>14</a:t>
            </a:fld>
            <a:endParaRPr lang="zh-CN" altLang="en-US"/>
          </a:p>
        </p:txBody>
      </p:sp>
    </p:spTree>
    <p:extLst>
      <p:ext uri="{BB962C8B-B14F-4D97-AF65-F5344CB8AC3E}">
        <p14:creationId xmlns:p14="http://schemas.microsoft.com/office/powerpoint/2010/main" val="13750694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effectLst/>
              </a:rPr>
              <a:t>2.4.2 </a:t>
            </a:r>
            <a:r>
              <a:rPr lang="zh-CN" altLang="en-US" sz="3600" dirty="0" smtClean="0">
                <a:effectLst/>
              </a:rPr>
              <a:t>纯硅</a:t>
            </a:r>
            <a:endParaRPr lang="zh-CN" altLang="en-US" sz="3600" dirty="0">
              <a:effectLst/>
            </a:endParaRPr>
          </a:p>
        </p:txBody>
      </p:sp>
      <p:sp>
        <p:nvSpPr>
          <p:cNvPr id="3" name="内容占位符 2"/>
          <p:cNvSpPr>
            <a:spLocks noGrp="1"/>
          </p:cNvSpPr>
          <p:nvPr>
            <p:ph idx="1"/>
          </p:nvPr>
        </p:nvSpPr>
        <p:spPr/>
        <p:txBody>
          <a:bodyPr/>
          <a:lstStyle/>
          <a:p>
            <a:pPr marL="0"/>
            <a:r>
              <a:rPr lang="zh-CN" altLang="en-US" sz="2800" b="0" dirty="0" smtClean="0">
                <a:effectLst>
                  <a:outerShdw blurRad="38100" dist="38100" dir="2700000" algn="tl">
                    <a:srgbClr val="000000">
                      <a:alpha val="43137"/>
                    </a:srgbClr>
                  </a:outerShdw>
                </a:effectLst>
              </a:rPr>
              <a:t>    纯硅是指没有杂质或者其他物质污染的本征硅。纯硅的原子通过共价键共享电子结合在一起。</a:t>
            </a:r>
            <a:endParaRPr lang="zh-CN" altLang="en-US" sz="2800" b="0" dirty="0">
              <a:effectLst>
                <a:outerShdw blurRad="38100" dist="38100" dir="2700000" algn="tl">
                  <a:srgbClr val="000000">
                    <a:alpha val="43137"/>
                  </a:srgbClr>
                </a:outerShdw>
              </a:effectLst>
            </a:endParaRPr>
          </a:p>
        </p:txBody>
      </p:sp>
      <p:grpSp>
        <p:nvGrpSpPr>
          <p:cNvPr id="102" name="组合 101"/>
          <p:cNvGrpSpPr/>
          <p:nvPr/>
        </p:nvGrpSpPr>
        <p:grpSpPr>
          <a:xfrm>
            <a:off x="1000681" y="2636912"/>
            <a:ext cx="2563207" cy="2400657"/>
            <a:chOff x="424617" y="3188583"/>
            <a:chExt cx="2563207" cy="2400657"/>
          </a:xfrm>
        </p:grpSpPr>
        <p:sp>
          <p:nvSpPr>
            <p:cNvPr id="53" name="TextBox 52"/>
            <p:cNvSpPr txBox="1"/>
            <p:nvPr/>
          </p:nvSpPr>
          <p:spPr>
            <a:xfrm>
              <a:off x="424617" y="3188583"/>
              <a:ext cx="2563207" cy="2400657"/>
            </a:xfrm>
            <a:prstGeom prst="rect">
              <a:avLst/>
            </a:prstGeom>
            <a:solidFill>
              <a:schemeClr val="bg1"/>
            </a:solidFill>
          </p:spPr>
          <p:txBody>
            <a:bodyPr wrap="square" rtlCol="0">
              <a:sp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sz="2000" dirty="0"/>
            </a:p>
          </p:txBody>
        </p:sp>
        <p:grpSp>
          <p:nvGrpSpPr>
            <p:cNvPr id="56" name="Group 5"/>
            <p:cNvGrpSpPr>
              <a:grpSpLocks/>
            </p:cNvGrpSpPr>
            <p:nvPr/>
          </p:nvGrpSpPr>
          <p:grpSpPr bwMode="auto">
            <a:xfrm>
              <a:off x="533996" y="3275682"/>
              <a:ext cx="2309812" cy="2241550"/>
              <a:chOff x="1475" y="1296"/>
              <a:chExt cx="2276" cy="2208"/>
            </a:xfrm>
          </p:grpSpPr>
          <p:sp>
            <p:nvSpPr>
              <p:cNvPr id="57" name="Oval 6"/>
              <p:cNvSpPr>
                <a:spLocks noChangeArrowheads="1"/>
              </p:cNvSpPr>
              <p:nvPr/>
            </p:nvSpPr>
            <p:spPr bwMode="auto">
              <a:xfrm>
                <a:off x="2538" y="17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 name="Oval 7"/>
              <p:cNvSpPr>
                <a:spLocks noChangeArrowheads="1"/>
              </p:cNvSpPr>
              <p:nvPr/>
            </p:nvSpPr>
            <p:spPr bwMode="auto">
              <a:xfrm>
                <a:off x="1958" y="1763"/>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 name="Text Box 8"/>
              <p:cNvSpPr txBox="1">
                <a:spLocks noChangeArrowheads="1"/>
              </p:cNvSpPr>
              <p:nvPr/>
            </p:nvSpPr>
            <p:spPr bwMode="auto">
              <a:xfrm>
                <a:off x="1980" y="1779"/>
                <a:ext cx="445"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a:latin typeface="Times New Roman" pitchFamily="18" charset="0"/>
                    <a:ea typeface="长城楷体" pitchFamily="49" charset="-122"/>
                  </a:rPr>
                  <a:t>+4</a:t>
                </a:r>
                <a:endParaRPr kumimoji="1" lang="en-US" altLang="zh-CN">
                  <a:latin typeface="Times New Roman" pitchFamily="18" charset="0"/>
                  <a:ea typeface="长城楷体" pitchFamily="49" charset="-122"/>
                </a:endParaRPr>
              </a:p>
            </p:txBody>
          </p:sp>
          <p:sp>
            <p:nvSpPr>
              <p:cNvPr id="60" name="Oval 9"/>
              <p:cNvSpPr>
                <a:spLocks noChangeArrowheads="1"/>
              </p:cNvSpPr>
              <p:nvPr/>
            </p:nvSpPr>
            <p:spPr bwMode="auto">
              <a:xfrm>
                <a:off x="1638" y="1459"/>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1" name="Oval 10"/>
              <p:cNvSpPr>
                <a:spLocks noChangeArrowheads="1"/>
              </p:cNvSpPr>
              <p:nvPr/>
            </p:nvSpPr>
            <p:spPr bwMode="auto">
              <a:xfrm>
                <a:off x="2824" y="1771"/>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2" name="Oval 11"/>
              <p:cNvSpPr>
                <a:spLocks noChangeArrowheads="1"/>
              </p:cNvSpPr>
              <p:nvPr/>
            </p:nvSpPr>
            <p:spPr bwMode="auto">
              <a:xfrm>
                <a:off x="2504" y="1467"/>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 name="Oval 12"/>
              <p:cNvSpPr>
                <a:spLocks noChangeArrowheads="1"/>
              </p:cNvSpPr>
              <p:nvPr/>
            </p:nvSpPr>
            <p:spPr bwMode="auto">
              <a:xfrm>
                <a:off x="1966" y="2618"/>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4" name="Oval 13"/>
              <p:cNvSpPr>
                <a:spLocks noChangeArrowheads="1"/>
              </p:cNvSpPr>
              <p:nvPr/>
            </p:nvSpPr>
            <p:spPr bwMode="auto">
              <a:xfrm>
                <a:off x="1646" y="2314"/>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 name="Oval 14"/>
              <p:cNvSpPr>
                <a:spLocks noChangeArrowheads="1"/>
              </p:cNvSpPr>
              <p:nvPr/>
            </p:nvSpPr>
            <p:spPr bwMode="auto">
              <a:xfrm>
                <a:off x="2868" y="2629"/>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 name="Oval 15"/>
              <p:cNvSpPr>
                <a:spLocks noChangeArrowheads="1"/>
              </p:cNvSpPr>
              <p:nvPr/>
            </p:nvSpPr>
            <p:spPr bwMode="auto">
              <a:xfrm>
                <a:off x="2548" y="2325"/>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7" name="Oval 16"/>
              <p:cNvSpPr>
                <a:spLocks noChangeArrowheads="1"/>
              </p:cNvSpPr>
              <p:nvPr/>
            </p:nvSpPr>
            <p:spPr bwMode="auto">
              <a:xfrm>
                <a:off x="2538" y="19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8" name="Oval 17"/>
              <p:cNvSpPr>
                <a:spLocks noChangeArrowheads="1"/>
              </p:cNvSpPr>
              <p:nvPr/>
            </p:nvSpPr>
            <p:spPr bwMode="auto">
              <a:xfrm>
                <a:off x="3105" y="23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9" name="Oval 18"/>
              <p:cNvSpPr>
                <a:spLocks noChangeArrowheads="1"/>
              </p:cNvSpPr>
              <p:nvPr/>
            </p:nvSpPr>
            <p:spPr bwMode="auto">
              <a:xfrm>
                <a:off x="29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Oval 19"/>
              <p:cNvSpPr>
                <a:spLocks noChangeArrowheads="1"/>
              </p:cNvSpPr>
              <p:nvPr/>
            </p:nvSpPr>
            <p:spPr bwMode="auto">
              <a:xfrm>
                <a:off x="2560" y="266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1" name="Oval 20"/>
              <p:cNvSpPr>
                <a:spLocks noChangeArrowheads="1"/>
              </p:cNvSpPr>
              <p:nvPr/>
            </p:nvSpPr>
            <p:spPr bwMode="auto">
              <a:xfrm>
                <a:off x="2560" y="28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2" name="Oval 21"/>
              <p:cNvSpPr>
                <a:spLocks noChangeArrowheads="1"/>
              </p:cNvSpPr>
              <p:nvPr/>
            </p:nvSpPr>
            <p:spPr bwMode="auto">
              <a:xfrm>
                <a:off x="20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3" name="Oval 22"/>
              <p:cNvSpPr>
                <a:spLocks noChangeArrowheads="1"/>
              </p:cNvSpPr>
              <p:nvPr/>
            </p:nvSpPr>
            <p:spPr bwMode="auto">
              <a:xfrm>
                <a:off x="2238" y="234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4" name="Oval 23"/>
              <p:cNvSpPr>
                <a:spLocks noChangeArrowheads="1"/>
              </p:cNvSpPr>
              <p:nvPr/>
            </p:nvSpPr>
            <p:spPr bwMode="auto">
              <a:xfrm>
                <a:off x="1678" y="265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5" name="Oval 24"/>
              <p:cNvSpPr>
                <a:spLocks noChangeArrowheads="1"/>
              </p:cNvSpPr>
              <p:nvPr/>
            </p:nvSpPr>
            <p:spPr bwMode="auto">
              <a:xfrm>
                <a:off x="1678" y="283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6" name="Oval 25"/>
              <p:cNvSpPr>
                <a:spLocks noChangeArrowheads="1"/>
              </p:cNvSpPr>
              <p:nvPr/>
            </p:nvSpPr>
            <p:spPr bwMode="auto">
              <a:xfrm>
                <a:off x="2023"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7" name="Oval 26"/>
              <p:cNvSpPr>
                <a:spLocks noChangeArrowheads="1"/>
              </p:cNvSpPr>
              <p:nvPr/>
            </p:nvSpPr>
            <p:spPr bwMode="auto">
              <a:xfrm>
                <a:off x="2201"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8" name="Oval 27"/>
              <p:cNvSpPr>
                <a:spLocks noChangeArrowheads="1"/>
              </p:cNvSpPr>
              <p:nvPr/>
            </p:nvSpPr>
            <p:spPr bwMode="auto">
              <a:xfrm>
                <a:off x="1656" y="183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9" name="Oval 28"/>
              <p:cNvSpPr>
                <a:spLocks noChangeArrowheads="1"/>
              </p:cNvSpPr>
              <p:nvPr/>
            </p:nvSpPr>
            <p:spPr bwMode="auto">
              <a:xfrm>
                <a:off x="1667" y="200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0" name="Oval 29"/>
              <p:cNvSpPr>
                <a:spLocks noChangeArrowheads="1"/>
              </p:cNvSpPr>
              <p:nvPr/>
            </p:nvSpPr>
            <p:spPr bwMode="auto">
              <a:xfrm>
                <a:off x="3112" y="320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 name="Oval 30"/>
              <p:cNvSpPr>
                <a:spLocks noChangeArrowheads="1"/>
              </p:cNvSpPr>
              <p:nvPr/>
            </p:nvSpPr>
            <p:spPr bwMode="auto">
              <a:xfrm>
                <a:off x="2923" y="321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82" name="Group 31"/>
              <p:cNvGrpSpPr>
                <a:grpSpLocks/>
              </p:cNvGrpSpPr>
              <p:nvPr/>
            </p:nvGrpSpPr>
            <p:grpSpPr bwMode="auto">
              <a:xfrm>
                <a:off x="3422" y="1830"/>
                <a:ext cx="110" cy="282"/>
                <a:chOff x="3073" y="3321"/>
                <a:chExt cx="110" cy="282"/>
              </a:xfrm>
            </p:grpSpPr>
            <p:sp>
              <p:nvSpPr>
                <p:cNvPr id="100" name="Oval 32"/>
                <p:cNvSpPr>
                  <a:spLocks noChangeArrowheads="1"/>
                </p:cNvSpPr>
                <p:nvPr/>
              </p:nvSpPr>
              <p:spPr bwMode="auto">
                <a:xfrm>
                  <a:off x="3073" y="349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1" name="Oval 33"/>
                <p:cNvSpPr>
                  <a:spLocks noChangeArrowheads="1"/>
                </p:cNvSpPr>
                <p:nvPr/>
              </p:nvSpPr>
              <p:spPr bwMode="auto">
                <a:xfrm>
                  <a:off x="3081" y="332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83" name="Oval 34"/>
              <p:cNvSpPr>
                <a:spLocks noChangeArrowheads="1"/>
              </p:cNvSpPr>
              <p:nvPr/>
            </p:nvSpPr>
            <p:spPr bwMode="auto">
              <a:xfrm>
                <a:off x="2200" y="31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 name="Oval 35"/>
              <p:cNvSpPr>
                <a:spLocks noChangeArrowheads="1"/>
              </p:cNvSpPr>
              <p:nvPr/>
            </p:nvSpPr>
            <p:spPr bwMode="auto">
              <a:xfrm>
                <a:off x="2030" y="319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5" name="Oval 36"/>
              <p:cNvSpPr>
                <a:spLocks noChangeArrowheads="1"/>
              </p:cNvSpPr>
              <p:nvPr/>
            </p:nvSpPr>
            <p:spPr bwMode="auto">
              <a:xfrm>
                <a:off x="3101" y="147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 name="Oval 37"/>
              <p:cNvSpPr>
                <a:spLocks noChangeArrowheads="1"/>
              </p:cNvSpPr>
              <p:nvPr/>
            </p:nvSpPr>
            <p:spPr bwMode="auto">
              <a:xfrm>
                <a:off x="2885" y="1476"/>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7" name="Oval 38"/>
              <p:cNvSpPr>
                <a:spLocks noChangeArrowheads="1"/>
              </p:cNvSpPr>
              <p:nvPr/>
            </p:nvSpPr>
            <p:spPr bwMode="auto">
              <a:xfrm>
                <a:off x="3448" y="283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 name="Oval 39"/>
              <p:cNvSpPr>
                <a:spLocks noChangeArrowheads="1"/>
              </p:cNvSpPr>
              <p:nvPr/>
            </p:nvSpPr>
            <p:spPr bwMode="auto">
              <a:xfrm>
                <a:off x="3455" y="267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9" name="Freeform 40"/>
              <p:cNvSpPr>
                <a:spLocks/>
              </p:cNvSpPr>
              <p:nvPr/>
            </p:nvSpPr>
            <p:spPr bwMode="auto">
              <a:xfrm>
                <a:off x="3412" y="1502"/>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0" name="Freeform 41"/>
              <p:cNvSpPr>
                <a:spLocks/>
              </p:cNvSpPr>
              <p:nvPr/>
            </p:nvSpPr>
            <p:spPr bwMode="auto">
              <a:xfrm>
                <a:off x="3431" y="234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1" name="Freeform 42"/>
              <p:cNvSpPr>
                <a:spLocks/>
              </p:cNvSpPr>
              <p:nvPr/>
            </p:nvSpPr>
            <p:spPr bwMode="auto">
              <a:xfrm rot="-5400000">
                <a:off x="2015" y="98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2" name="Freeform 43"/>
              <p:cNvSpPr>
                <a:spLocks/>
              </p:cNvSpPr>
              <p:nvPr/>
            </p:nvSpPr>
            <p:spPr bwMode="auto">
              <a:xfrm rot="-5400000">
                <a:off x="2890" y="99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3" name="Freeform 44"/>
              <p:cNvSpPr>
                <a:spLocks/>
              </p:cNvSpPr>
              <p:nvPr/>
            </p:nvSpPr>
            <p:spPr bwMode="auto">
              <a:xfrm rot="5400000" flipV="1">
                <a:off x="2031" y="2843"/>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4" name="Freeform 45"/>
              <p:cNvSpPr>
                <a:spLocks/>
              </p:cNvSpPr>
              <p:nvPr/>
            </p:nvSpPr>
            <p:spPr bwMode="auto">
              <a:xfrm rot="5400000" flipV="1">
                <a:off x="2904" y="287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5" name="Freeform 46"/>
              <p:cNvSpPr>
                <a:spLocks/>
              </p:cNvSpPr>
              <p:nvPr/>
            </p:nvSpPr>
            <p:spPr bwMode="auto">
              <a:xfrm flipH="1" flipV="1">
                <a:off x="1475" y="1455"/>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6" name="Freeform 47"/>
              <p:cNvSpPr>
                <a:spLocks/>
              </p:cNvSpPr>
              <p:nvPr/>
            </p:nvSpPr>
            <p:spPr bwMode="auto">
              <a:xfrm flipH="1" flipV="1">
                <a:off x="1482" y="2351"/>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7" name="Text Box 48"/>
              <p:cNvSpPr txBox="1">
                <a:spLocks noChangeArrowheads="1"/>
              </p:cNvSpPr>
              <p:nvPr/>
            </p:nvSpPr>
            <p:spPr bwMode="auto">
              <a:xfrm>
                <a:off x="2827" y="1787"/>
                <a:ext cx="444"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a:latin typeface="Times New Roman" pitchFamily="18" charset="0"/>
                    <a:ea typeface="长城楷体" pitchFamily="49" charset="-122"/>
                  </a:rPr>
                  <a:t>+4</a:t>
                </a:r>
                <a:endParaRPr kumimoji="1" lang="en-US" altLang="zh-CN">
                  <a:latin typeface="Times New Roman" pitchFamily="18" charset="0"/>
                  <a:ea typeface="长城楷体" pitchFamily="49" charset="-122"/>
                </a:endParaRPr>
              </a:p>
            </p:txBody>
          </p:sp>
          <p:sp>
            <p:nvSpPr>
              <p:cNvPr id="98" name="Text Box 49"/>
              <p:cNvSpPr txBox="1">
                <a:spLocks noChangeArrowheads="1"/>
              </p:cNvSpPr>
              <p:nvPr/>
            </p:nvSpPr>
            <p:spPr bwMode="auto">
              <a:xfrm>
                <a:off x="1990" y="2635"/>
                <a:ext cx="44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a:latin typeface="Times New Roman" pitchFamily="18" charset="0"/>
                    <a:ea typeface="长城楷体" pitchFamily="49" charset="-122"/>
                  </a:rPr>
                  <a:t>+4</a:t>
                </a:r>
                <a:endParaRPr kumimoji="1" lang="en-US" altLang="zh-CN">
                  <a:latin typeface="Times New Roman" pitchFamily="18" charset="0"/>
                  <a:ea typeface="长城楷体" pitchFamily="49" charset="-122"/>
                </a:endParaRPr>
              </a:p>
            </p:txBody>
          </p:sp>
          <p:sp>
            <p:nvSpPr>
              <p:cNvPr id="99" name="Text Box 50"/>
              <p:cNvSpPr txBox="1">
                <a:spLocks noChangeArrowheads="1"/>
              </p:cNvSpPr>
              <p:nvPr/>
            </p:nvSpPr>
            <p:spPr bwMode="auto">
              <a:xfrm>
                <a:off x="2877" y="2653"/>
                <a:ext cx="444"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a:latin typeface="Times New Roman" pitchFamily="18" charset="0"/>
                    <a:ea typeface="长城楷体" pitchFamily="49" charset="-122"/>
                  </a:rPr>
                  <a:t>+4</a:t>
                </a:r>
                <a:endParaRPr kumimoji="1" lang="en-US" altLang="zh-CN">
                  <a:latin typeface="Times New Roman" pitchFamily="18" charset="0"/>
                  <a:ea typeface="长城楷体" pitchFamily="49" charset="-122"/>
                </a:endParaRPr>
              </a:p>
            </p:txBody>
          </p:sp>
        </p:grpSp>
      </p:grpSp>
      <p:sp>
        <p:nvSpPr>
          <p:cNvPr id="103" name="Text Box 4"/>
          <p:cNvSpPr txBox="1">
            <a:spLocks noChangeArrowheads="1"/>
          </p:cNvSpPr>
          <p:nvPr/>
        </p:nvSpPr>
        <p:spPr bwMode="auto">
          <a:xfrm>
            <a:off x="3851920" y="3315902"/>
            <a:ext cx="4248472" cy="833178"/>
          </a:xfrm>
          <a:prstGeom prst="rect">
            <a:avLst/>
          </a:prstGeom>
          <a:solidFill>
            <a:srgbClr val="CCFFCC"/>
          </a:solidFill>
          <a:ln>
            <a:noFill/>
          </a:ln>
          <a:effectLst/>
          <a:extLs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indent="571500">
              <a:defRPr>
                <a:solidFill>
                  <a:schemeClr val="tx1"/>
                </a:solidFill>
                <a:latin typeface="Arial" pitchFamily="34" charset="0"/>
                <a:ea typeface="宋体" pitchFamily="2" charset="-122"/>
              </a:defRPr>
            </a:lvl1pPr>
            <a:lvl2pPr marL="762000">
              <a:defRPr>
                <a:solidFill>
                  <a:schemeClr val="tx1"/>
                </a:solidFill>
                <a:latin typeface="Arial" pitchFamily="34" charset="0"/>
                <a:ea typeface="宋体" pitchFamily="2" charset="-122"/>
              </a:defRPr>
            </a:lvl2pPr>
            <a:lvl3pPr marL="952500">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pPr>
            <a:r>
              <a:rPr kumimoji="1" lang="zh-CN" altLang="en-US" sz="2400" b="1" dirty="0" smtClean="0">
                <a:solidFill>
                  <a:schemeClr val="tx2"/>
                </a:solidFill>
                <a:latin typeface="Times New Roman" pitchFamily="18" charset="0"/>
                <a:ea typeface="长城楷体" pitchFamily="49" charset="-122"/>
              </a:rPr>
              <a:t> 共价键</a:t>
            </a:r>
            <a:r>
              <a:rPr kumimoji="1" lang="zh-CN" altLang="en-US" sz="2400" b="1" dirty="0">
                <a:solidFill>
                  <a:schemeClr val="tx2"/>
                </a:solidFill>
                <a:latin typeface="Times New Roman" pitchFamily="18" charset="0"/>
                <a:ea typeface="长城楷体" pitchFamily="49" charset="-122"/>
              </a:rPr>
              <a:t>有很强的结合力，使原子规则排列，形成晶体。</a:t>
            </a:r>
          </a:p>
        </p:txBody>
      </p:sp>
      <p:sp>
        <p:nvSpPr>
          <p:cNvPr id="104" name="Text Box 2"/>
          <p:cNvSpPr txBox="1">
            <a:spLocks noChangeArrowheads="1"/>
          </p:cNvSpPr>
          <p:nvPr/>
        </p:nvSpPr>
        <p:spPr bwMode="auto">
          <a:xfrm>
            <a:off x="755576" y="5097518"/>
            <a:ext cx="7777162" cy="1571842"/>
          </a:xfrm>
          <a:prstGeom prst="rect">
            <a:avLst/>
          </a:prstGeom>
          <a:solidFill>
            <a:srgbClr val="CCFFCC"/>
          </a:solidFill>
          <a:ln>
            <a:noFill/>
          </a:ln>
          <a:effectLst/>
          <a:extLs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indent="666750">
              <a:defRPr>
                <a:solidFill>
                  <a:schemeClr val="tx1"/>
                </a:solidFill>
                <a:latin typeface="Arial" pitchFamily="34" charset="0"/>
                <a:ea typeface="宋体" pitchFamily="2" charset="-122"/>
              </a:defRPr>
            </a:lvl1pPr>
            <a:lvl2pPr marL="1238250">
              <a:defRPr>
                <a:solidFill>
                  <a:schemeClr val="tx1"/>
                </a:solidFill>
                <a:latin typeface="Arial" pitchFamily="34" charset="0"/>
                <a:ea typeface="宋体" pitchFamily="2" charset="-122"/>
              </a:defRPr>
            </a:lvl2pPr>
            <a:lvl3pPr marL="1428750">
              <a:defRPr>
                <a:solidFill>
                  <a:schemeClr val="tx1"/>
                </a:solidFill>
                <a:latin typeface="Arial" pitchFamily="34" charset="0"/>
                <a:ea typeface="宋体" pitchFamily="2" charset="-122"/>
              </a:defRPr>
            </a:lvl3pPr>
            <a:lvl4pPr marL="1619250">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pPr>
            <a:r>
              <a:rPr kumimoji="1" lang="zh-CN" altLang="en-US" sz="2400" b="1" dirty="0">
                <a:solidFill>
                  <a:schemeClr val="tx2"/>
                </a:solidFill>
                <a:latin typeface="Times New Roman" pitchFamily="18" charset="0"/>
                <a:ea typeface="长城楷体" pitchFamily="49" charset="-122"/>
              </a:rPr>
              <a:t>共价键中的两个电子被紧紧束缚在共价键中，称为束缚电子，常温下束缚电子很难脱离共价键成为自由电子，因此本征半导体中的自由电子很少，所以本征半导体的导电能力很弱。</a:t>
            </a:r>
          </a:p>
        </p:txBody>
      </p:sp>
      <p:sp>
        <p:nvSpPr>
          <p:cNvPr id="4" name="灯片编号占位符 3"/>
          <p:cNvSpPr>
            <a:spLocks noGrp="1"/>
          </p:cNvSpPr>
          <p:nvPr>
            <p:ph type="sldNum" sz="quarter" idx="12"/>
          </p:nvPr>
        </p:nvSpPr>
        <p:spPr/>
        <p:txBody>
          <a:bodyPr/>
          <a:lstStyle/>
          <a:p>
            <a:fld id="{A47A7356-ECF7-41C9-BE80-CD71DF29C55C}" type="slidenum">
              <a:rPr lang="zh-CN" altLang="en-US" smtClean="0"/>
              <a:t>15</a:t>
            </a:fld>
            <a:endParaRPr lang="zh-CN" altLang="en-US"/>
          </a:p>
        </p:txBody>
      </p:sp>
    </p:spTree>
    <p:extLst>
      <p:ext uri="{BB962C8B-B14F-4D97-AF65-F5344CB8AC3E}">
        <p14:creationId xmlns:p14="http://schemas.microsoft.com/office/powerpoint/2010/main" val="141741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ox(in)">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box(in)">
                                      <p:cBhvr>
                                        <p:cTn id="1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autoUpdateAnimBg="0"/>
      <p:bldP spid="104"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229600" cy="1143000"/>
          </a:xfrm>
        </p:spPr>
        <p:txBody>
          <a:bodyPr/>
          <a:lstStyle/>
          <a:p>
            <a:r>
              <a:rPr lang="en-US" altLang="zh-CN" sz="3600" dirty="0" smtClean="0">
                <a:effectLst/>
              </a:rPr>
              <a:t>2.4.3 </a:t>
            </a:r>
            <a:r>
              <a:rPr lang="zh-CN" altLang="en-US" sz="3600" dirty="0" smtClean="0">
                <a:effectLst/>
              </a:rPr>
              <a:t>掺杂硅</a:t>
            </a:r>
            <a:endParaRPr lang="zh-CN" altLang="en-US" sz="3600" dirty="0">
              <a:effectLst/>
            </a:endParaRPr>
          </a:p>
        </p:txBody>
      </p:sp>
      <p:sp>
        <p:nvSpPr>
          <p:cNvPr id="3" name="内容占位符 2"/>
          <p:cNvSpPr>
            <a:spLocks noGrp="1"/>
          </p:cNvSpPr>
          <p:nvPr>
            <p:ph idx="1"/>
          </p:nvPr>
        </p:nvSpPr>
        <p:spPr/>
        <p:txBody>
          <a:bodyPr/>
          <a:lstStyle/>
          <a:p>
            <a:pPr marL="0" indent="0">
              <a:buNone/>
            </a:pPr>
            <a:r>
              <a:rPr kumimoji="1" lang="zh-CN" altLang="en-US" sz="2800" b="0" dirty="0" smtClean="0">
                <a:latin typeface="+mn-ea"/>
              </a:rPr>
              <a:t>    在</a:t>
            </a:r>
            <a:r>
              <a:rPr kumimoji="1" lang="zh-CN" altLang="en-US" sz="2800" b="0" dirty="0">
                <a:latin typeface="+mn-ea"/>
              </a:rPr>
              <a:t>本征半导体中掺入某些微量的杂质，就会使半导体的导电性能发生显著变化</a:t>
            </a:r>
            <a:r>
              <a:rPr kumimoji="1" lang="zh-CN" altLang="en-US" sz="2800" b="0" dirty="0" smtClean="0">
                <a:latin typeface="+mn-ea"/>
              </a:rPr>
              <a:t>。</a:t>
            </a:r>
            <a:endParaRPr kumimoji="1" lang="en-US" altLang="zh-CN" sz="2800" b="0" dirty="0" smtClean="0">
              <a:latin typeface="+mn-ea"/>
            </a:endParaRPr>
          </a:p>
          <a:p>
            <a:pPr marL="0" indent="0">
              <a:buNone/>
            </a:pPr>
            <a:r>
              <a:rPr kumimoji="1" lang="zh-CN" altLang="en-US" sz="2800" b="0" dirty="0" smtClean="0">
                <a:latin typeface="+mn-ea"/>
              </a:rPr>
              <a:t>    其</a:t>
            </a:r>
            <a:r>
              <a:rPr kumimoji="1" lang="zh-CN" altLang="en-US" sz="2800" b="0" dirty="0">
                <a:latin typeface="+mn-ea"/>
              </a:rPr>
              <a:t>原因是掺杂半导体的某种载流子浓度大大增加。载流子：电子，</a:t>
            </a:r>
            <a:r>
              <a:rPr kumimoji="1" lang="zh-CN" altLang="en-US" sz="2800" b="0" dirty="0" smtClean="0">
                <a:latin typeface="+mn-ea"/>
              </a:rPr>
              <a:t>空穴。</a:t>
            </a:r>
            <a:endParaRPr kumimoji="1" lang="en-US" altLang="zh-CN" sz="2800" b="0" dirty="0">
              <a:latin typeface="+mn-ea"/>
            </a:endParaRPr>
          </a:p>
          <a:p>
            <a:pPr marL="0" indent="0">
              <a:spcBef>
                <a:spcPts val="1200"/>
              </a:spcBef>
              <a:buNone/>
            </a:pPr>
            <a:r>
              <a:rPr kumimoji="1" lang="en-US" altLang="zh-CN" sz="2800" b="0" dirty="0" smtClean="0">
                <a:solidFill>
                  <a:srgbClr val="FF0000"/>
                </a:solidFill>
                <a:effectLst/>
                <a:latin typeface="+mn-ea"/>
              </a:rPr>
              <a:t>N</a:t>
            </a:r>
            <a:r>
              <a:rPr kumimoji="1" lang="zh-CN" altLang="en-US" sz="2800" b="0" dirty="0" smtClean="0">
                <a:solidFill>
                  <a:srgbClr val="FF0000"/>
                </a:solidFill>
                <a:effectLst/>
                <a:latin typeface="+mn-ea"/>
              </a:rPr>
              <a:t>型硅</a:t>
            </a:r>
            <a:r>
              <a:rPr kumimoji="1" lang="en-US" altLang="zh-CN" sz="2800" b="0" dirty="0" smtClean="0">
                <a:latin typeface="+mn-ea"/>
              </a:rPr>
              <a:t>——</a:t>
            </a:r>
            <a:r>
              <a:rPr kumimoji="1" lang="zh-CN" altLang="en-US" sz="2800" b="0" dirty="0" smtClean="0">
                <a:latin typeface="+mn-ea"/>
              </a:rPr>
              <a:t>在</a:t>
            </a:r>
            <a:r>
              <a:rPr kumimoji="1" lang="zh-CN" altLang="en-US" sz="2800" b="0" dirty="0">
                <a:latin typeface="+mn-ea"/>
              </a:rPr>
              <a:t>本</a:t>
            </a:r>
            <a:r>
              <a:rPr kumimoji="1" lang="zh-CN" altLang="en-US" sz="2800" b="0" dirty="0" smtClean="0">
                <a:latin typeface="+mn-ea"/>
              </a:rPr>
              <a:t>征硅中</a:t>
            </a:r>
            <a:r>
              <a:rPr kumimoji="1" lang="zh-CN" altLang="en-US" sz="2800" b="0" dirty="0">
                <a:latin typeface="+mn-ea"/>
              </a:rPr>
              <a:t>掺入五价杂质</a:t>
            </a:r>
            <a:r>
              <a:rPr kumimoji="1" lang="zh-CN" altLang="en-US" sz="2800" b="0" dirty="0" smtClean="0">
                <a:latin typeface="+mn-ea"/>
              </a:rPr>
              <a:t>元素（例如磷、</a:t>
            </a:r>
            <a:endParaRPr kumimoji="1" lang="en-US" altLang="zh-CN" sz="2800" b="0" dirty="0" smtClean="0">
              <a:latin typeface="+mn-ea"/>
            </a:endParaRPr>
          </a:p>
          <a:p>
            <a:pPr marL="0" indent="0">
              <a:buNone/>
            </a:pPr>
            <a:r>
              <a:rPr kumimoji="1" lang="en-US" altLang="zh-CN" sz="2800" b="0" dirty="0">
                <a:latin typeface="+mn-ea"/>
              </a:rPr>
              <a:t> </a:t>
            </a:r>
            <a:r>
              <a:rPr kumimoji="1" lang="en-US" altLang="zh-CN" sz="2800" b="0" dirty="0" smtClean="0">
                <a:latin typeface="+mn-ea"/>
              </a:rPr>
              <a:t>       </a:t>
            </a:r>
            <a:r>
              <a:rPr kumimoji="1" lang="zh-CN" altLang="en-US" sz="2800" b="0" dirty="0" smtClean="0">
                <a:latin typeface="+mn-ea"/>
              </a:rPr>
              <a:t> 氮），主要载流子为电子。</a:t>
            </a:r>
            <a:endParaRPr kumimoji="1" lang="en-US" altLang="zh-CN" sz="2800" b="0" dirty="0" smtClean="0">
              <a:latin typeface="+mn-ea"/>
            </a:endParaRPr>
          </a:p>
          <a:p>
            <a:pPr marL="0" indent="0">
              <a:buNone/>
            </a:pPr>
            <a:r>
              <a:rPr kumimoji="1" lang="en-US" altLang="zh-CN" sz="2800" b="0" dirty="0">
                <a:solidFill>
                  <a:srgbClr val="FF0000"/>
                </a:solidFill>
                <a:effectLst/>
                <a:latin typeface="+mn-ea"/>
              </a:rPr>
              <a:t>P</a:t>
            </a:r>
            <a:r>
              <a:rPr kumimoji="1" lang="zh-CN" altLang="en-US" sz="2800" b="0" dirty="0">
                <a:solidFill>
                  <a:srgbClr val="FF0000"/>
                </a:solidFill>
                <a:effectLst/>
                <a:latin typeface="+mn-ea"/>
              </a:rPr>
              <a:t>型硅</a:t>
            </a:r>
            <a:r>
              <a:rPr kumimoji="1" lang="en-US" altLang="zh-CN" sz="2800" b="0" dirty="0">
                <a:latin typeface="+mn-ea"/>
              </a:rPr>
              <a:t>——</a:t>
            </a:r>
            <a:r>
              <a:rPr kumimoji="1" lang="zh-CN" altLang="en-US" sz="2800" b="0" dirty="0">
                <a:latin typeface="+mn-ea"/>
              </a:rPr>
              <a:t>在本</a:t>
            </a:r>
            <a:r>
              <a:rPr kumimoji="1" lang="zh-CN" altLang="en-US" sz="2800" b="0" dirty="0" smtClean="0">
                <a:latin typeface="+mn-ea"/>
              </a:rPr>
              <a:t>征硅中</a:t>
            </a:r>
            <a:r>
              <a:rPr kumimoji="1" lang="zh-CN" altLang="en-US" sz="2800" b="0" dirty="0">
                <a:latin typeface="+mn-ea"/>
              </a:rPr>
              <a:t>掺入三价杂质</a:t>
            </a:r>
            <a:r>
              <a:rPr kumimoji="1" lang="zh-CN" altLang="en-US" sz="2800" b="0" dirty="0" smtClean="0">
                <a:latin typeface="+mn-ea"/>
              </a:rPr>
              <a:t>元素（例如</a:t>
            </a:r>
            <a:r>
              <a:rPr kumimoji="1" lang="zh-CN" altLang="en-US" sz="2800" b="0" dirty="0">
                <a:latin typeface="+mn-ea"/>
              </a:rPr>
              <a:t>硼</a:t>
            </a:r>
            <a:r>
              <a:rPr kumimoji="1" lang="zh-CN" altLang="en-US" sz="2800" b="0" dirty="0" smtClean="0">
                <a:latin typeface="+mn-ea"/>
              </a:rPr>
              <a:t>、</a:t>
            </a:r>
            <a:endParaRPr kumimoji="1" lang="en-US" altLang="zh-CN" sz="2800" b="0" dirty="0" smtClean="0">
              <a:latin typeface="+mn-ea"/>
            </a:endParaRPr>
          </a:p>
          <a:p>
            <a:pPr marL="0" indent="0">
              <a:buNone/>
            </a:pPr>
            <a:r>
              <a:rPr kumimoji="1" lang="en-US" altLang="zh-CN" sz="2800" b="0" dirty="0">
                <a:latin typeface="+mn-ea"/>
              </a:rPr>
              <a:t> </a:t>
            </a:r>
            <a:r>
              <a:rPr kumimoji="1" lang="en-US" altLang="zh-CN" sz="2800" b="0" dirty="0" smtClean="0">
                <a:latin typeface="+mn-ea"/>
              </a:rPr>
              <a:t>        </a:t>
            </a:r>
            <a:r>
              <a:rPr kumimoji="1" lang="zh-CN" altLang="en-US" sz="2800" b="0" dirty="0" smtClean="0">
                <a:latin typeface="+mn-ea"/>
              </a:rPr>
              <a:t>镓</a:t>
            </a:r>
            <a:r>
              <a:rPr kumimoji="1" lang="zh-CN" altLang="en-US" sz="2800" b="0" dirty="0">
                <a:latin typeface="+mn-ea"/>
              </a:rPr>
              <a:t>、</a:t>
            </a:r>
            <a:r>
              <a:rPr kumimoji="1" lang="zh-CN" altLang="en-US" sz="2800" b="0" dirty="0" smtClean="0">
                <a:latin typeface="+mn-ea"/>
              </a:rPr>
              <a:t>铟），主要载流子为空穴</a:t>
            </a:r>
            <a:r>
              <a:rPr kumimoji="1" lang="zh-CN" altLang="en-US" sz="2800" dirty="0">
                <a:latin typeface="+mn-ea"/>
              </a:rPr>
              <a:t>。</a:t>
            </a:r>
            <a:r>
              <a:rPr kumimoji="1" lang="zh-CN" altLang="en-US" sz="2800" b="0" dirty="0" smtClean="0">
                <a:latin typeface="+mn-ea"/>
              </a:rPr>
              <a:t>   </a:t>
            </a:r>
            <a:endParaRPr kumimoji="1" lang="zh-CN" altLang="en-US" sz="2800" b="0" dirty="0">
              <a:latin typeface="+mn-ea"/>
            </a:endParaRPr>
          </a:p>
          <a:p>
            <a:pPr marL="0" indent="720000"/>
            <a:endParaRPr kumimoji="1" lang="zh-CN" altLang="en-US" sz="2800" b="0" dirty="0">
              <a:latin typeface="+mn-ea"/>
            </a:endParaRPr>
          </a:p>
          <a:p>
            <a:pPr marL="0" indent="720000"/>
            <a:endParaRPr kumimoji="1" lang="zh-CN" altLang="en-US" sz="2800" b="0" dirty="0">
              <a:latin typeface="+mn-ea"/>
            </a:endParaRPr>
          </a:p>
          <a:p>
            <a:endParaRPr lang="zh-CN" altLang="en-US" sz="2800" b="0" dirty="0">
              <a:latin typeface="+mn-ea"/>
            </a:endParaRPr>
          </a:p>
        </p:txBody>
      </p:sp>
      <p:sp>
        <p:nvSpPr>
          <p:cNvPr id="4" name="灯片编号占位符 3"/>
          <p:cNvSpPr>
            <a:spLocks noGrp="1"/>
          </p:cNvSpPr>
          <p:nvPr>
            <p:ph type="sldNum" sz="quarter" idx="12"/>
          </p:nvPr>
        </p:nvSpPr>
        <p:spPr/>
        <p:txBody>
          <a:bodyPr/>
          <a:lstStyle/>
          <a:p>
            <a:fld id="{A47A7356-ECF7-41C9-BE80-CD71DF29C55C}" type="slidenum">
              <a:rPr lang="zh-CN" altLang="en-US" smtClean="0"/>
              <a:t>16</a:t>
            </a:fld>
            <a:endParaRPr lang="zh-CN" altLang="en-US"/>
          </a:p>
        </p:txBody>
      </p:sp>
    </p:spTree>
    <p:extLst>
      <p:ext uri="{BB962C8B-B14F-4D97-AF65-F5344CB8AC3E}">
        <p14:creationId xmlns:p14="http://schemas.microsoft.com/office/powerpoint/2010/main" val="41977028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200" dirty="0" smtClean="0">
                <a:effectLst/>
              </a:rPr>
              <a:t> N</a:t>
            </a:r>
            <a:r>
              <a:rPr lang="zh-CN" altLang="en-US" sz="3200" dirty="0" smtClean="0">
                <a:effectLst/>
              </a:rPr>
              <a:t>型</a:t>
            </a:r>
            <a:r>
              <a:rPr lang="zh-CN" altLang="en-US" sz="3200" dirty="0">
                <a:effectLst/>
              </a:rPr>
              <a:t>硅</a:t>
            </a:r>
          </a:p>
        </p:txBody>
      </p:sp>
      <p:sp>
        <p:nvSpPr>
          <p:cNvPr id="65" name="TextBox 64"/>
          <p:cNvSpPr txBox="1"/>
          <p:nvPr/>
        </p:nvSpPr>
        <p:spPr>
          <a:xfrm>
            <a:off x="827584" y="1629955"/>
            <a:ext cx="7128792" cy="4247317"/>
          </a:xfrm>
          <a:prstGeom prst="rect">
            <a:avLst/>
          </a:prstGeom>
          <a:solidFill>
            <a:schemeClr val="bg1"/>
          </a:solidFill>
        </p:spPr>
        <p:txBody>
          <a:bodyPr wrap="square" rtlCol="0">
            <a:sp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p:txBody>
      </p:sp>
      <p:grpSp>
        <p:nvGrpSpPr>
          <p:cNvPr id="4" name="组合 3"/>
          <p:cNvGrpSpPr/>
          <p:nvPr/>
        </p:nvGrpSpPr>
        <p:grpSpPr>
          <a:xfrm>
            <a:off x="1034499" y="1832418"/>
            <a:ext cx="6670126" cy="3832066"/>
            <a:chOff x="765136" y="1759035"/>
            <a:chExt cx="7036207" cy="3875003"/>
          </a:xfrm>
        </p:grpSpPr>
        <p:sp>
          <p:nvSpPr>
            <p:cNvPr id="5" name="AutoShape 3"/>
            <p:cNvSpPr>
              <a:spLocks noChangeArrowheads="1"/>
            </p:cNvSpPr>
            <p:nvPr/>
          </p:nvSpPr>
          <p:spPr bwMode="auto">
            <a:xfrm>
              <a:off x="6260733" y="2929023"/>
              <a:ext cx="1540610" cy="518941"/>
            </a:xfrm>
            <a:prstGeom prst="wedgeRoundRectCallout">
              <a:avLst>
                <a:gd name="adj1" fmla="val -136102"/>
                <a:gd name="adj2" fmla="val 96745"/>
                <a:gd name="adj3" fmla="val 16667"/>
              </a:avLst>
            </a:prstGeom>
            <a:solidFill>
              <a:srgbClr val="99CC00"/>
            </a:solidFill>
            <a:ln w="381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pPr>
              <a:r>
                <a:rPr kumimoji="1" lang="zh-CN" altLang="en-US" sz="2400" b="1">
                  <a:latin typeface="Times New Roman" pitchFamily="18" charset="0"/>
                  <a:ea typeface="长城楷体" pitchFamily="49" charset="-122"/>
                </a:rPr>
                <a:t>多余电子</a:t>
              </a:r>
            </a:p>
          </p:txBody>
        </p:sp>
        <p:sp>
          <p:nvSpPr>
            <p:cNvPr id="6" name="AutoShape 4"/>
            <p:cNvSpPr>
              <a:spLocks noChangeArrowheads="1"/>
            </p:cNvSpPr>
            <p:nvPr/>
          </p:nvSpPr>
          <p:spPr bwMode="auto">
            <a:xfrm>
              <a:off x="765136" y="3111586"/>
              <a:ext cx="1216105" cy="518941"/>
            </a:xfrm>
            <a:prstGeom prst="wedgeRoundRectCallout">
              <a:avLst>
                <a:gd name="adj1" fmla="val 125875"/>
                <a:gd name="adj2" fmla="val 147593"/>
                <a:gd name="adj3" fmla="val 16667"/>
              </a:avLst>
            </a:prstGeom>
            <a:solidFill>
              <a:srgbClr val="FF99CC"/>
            </a:solidFill>
            <a:ln w="381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pPr>
              <a:r>
                <a:rPr kumimoji="1" lang="zh-CN" altLang="en-US" sz="2400" b="1" dirty="0">
                  <a:latin typeface="Times New Roman" pitchFamily="18" charset="0"/>
                  <a:ea typeface="长城楷体" pitchFamily="49" charset="-122"/>
                </a:rPr>
                <a:t>磷原子</a:t>
              </a:r>
            </a:p>
          </p:txBody>
        </p:sp>
        <p:sp>
          <p:nvSpPr>
            <p:cNvPr id="7" name="AutoShape 5"/>
            <p:cNvSpPr>
              <a:spLocks noChangeArrowheads="1"/>
            </p:cNvSpPr>
            <p:nvPr/>
          </p:nvSpPr>
          <p:spPr bwMode="auto">
            <a:xfrm>
              <a:off x="784186" y="1759035"/>
              <a:ext cx="1216105" cy="518941"/>
            </a:xfrm>
            <a:prstGeom prst="wedgeRoundRectCallout">
              <a:avLst>
                <a:gd name="adj1" fmla="val 125875"/>
                <a:gd name="adj2" fmla="val 147593"/>
                <a:gd name="adj3" fmla="val 16667"/>
              </a:avLst>
            </a:prstGeom>
            <a:solidFill>
              <a:srgbClr val="00FF00"/>
            </a:solidFill>
            <a:ln w="381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pPr>
              <a:r>
                <a:rPr kumimoji="1" lang="zh-CN" altLang="en-US" sz="2400" b="1" dirty="0">
                  <a:latin typeface="Times New Roman" pitchFamily="18" charset="0"/>
                  <a:ea typeface="长城楷体" pitchFamily="49" charset="-122"/>
                </a:rPr>
                <a:t>硅原子</a:t>
              </a:r>
            </a:p>
          </p:txBody>
        </p:sp>
        <p:grpSp>
          <p:nvGrpSpPr>
            <p:cNvPr id="9" name="Group 13"/>
            <p:cNvGrpSpPr>
              <a:grpSpLocks/>
            </p:cNvGrpSpPr>
            <p:nvPr/>
          </p:nvGrpSpPr>
          <p:grpSpPr bwMode="auto">
            <a:xfrm>
              <a:off x="2552700" y="2128838"/>
              <a:ext cx="3613150" cy="3505200"/>
              <a:chOff x="1608" y="1341"/>
              <a:chExt cx="2276" cy="2208"/>
            </a:xfrm>
          </p:grpSpPr>
          <p:sp>
            <p:nvSpPr>
              <p:cNvPr id="10" name="Oval 14"/>
              <p:cNvSpPr>
                <a:spLocks noChangeArrowheads="1"/>
              </p:cNvSpPr>
              <p:nvPr/>
            </p:nvSpPr>
            <p:spPr bwMode="auto">
              <a:xfrm>
                <a:off x="2671" y="1839"/>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11" name="Group 15"/>
              <p:cNvGrpSpPr>
                <a:grpSpLocks/>
              </p:cNvGrpSpPr>
              <p:nvPr/>
            </p:nvGrpSpPr>
            <p:grpSpPr bwMode="auto">
              <a:xfrm>
                <a:off x="2091" y="1808"/>
                <a:ext cx="491" cy="384"/>
                <a:chOff x="2091" y="1808"/>
                <a:chExt cx="491" cy="384"/>
              </a:xfrm>
            </p:grpSpPr>
            <p:sp>
              <p:nvSpPr>
                <p:cNvPr id="57" name="Oval 16"/>
                <p:cNvSpPr>
                  <a:spLocks noChangeArrowheads="1"/>
                </p:cNvSpPr>
                <p:nvPr/>
              </p:nvSpPr>
              <p:spPr bwMode="auto">
                <a:xfrm>
                  <a:off x="2091" y="1808"/>
                  <a:ext cx="384" cy="384"/>
                </a:xfrm>
                <a:prstGeom prst="ellipse">
                  <a:avLst/>
                </a:prstGeom>
                <a:solidFill>
                  <a:srgbClr val="66FF66"/>
                </a:solidFill>
                <a:ln w="12700" cap="sq">
                  <a:solidFill>
                    <a:srgbClr val="FF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 name="Text Box 17"/>
                <p:cNvSpPr txBox="1">
                  <a:spLocks noChangeArrowheads="1"/>
                </p:cNvSpPr>
                <p:nvPr/>
              </p:nvSpPr>
              <p:spPr bwMode="auto">
                <a:xfrm>
                  <a:off x="2138" y="1836"/>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ea typeface="长城楷体" pitchFamily="49" charset="-122"/>
                    </a:rPr>
                    <a:t>Si</a:t>
                  </a:r>
                  <a:endParaRPr kumimoji="1" lang="en-US" altLang="zh-CN" sz="3200">
                    <a:latin typeface="Times New Roman" pitchFamily="18" charset="0"/>
                    <a:ea typeface="长城楷体" pitchFamily="49" charset="-122"/>
                  </a:endParaRPr>
                </a:p>
              </p:txBody>
            </p:sp>
          </p:grpSp>
          <p:sp>
            <p:nvSpPr>
              <p:cNvPr id="12" name="Oval 18"/>
              <p:cNvSpPr>
                <a:spLocks noChangeArrowheads="1"/>
              </p:cNvSpPr>
              <p:nvPr/>
            </p:nvSpPr>
            <p:spPr bwMode="auto">
              <a:xfrm>
                <a:off x="1759" y="1492"/>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 name="Oval 19"/>
              <p:cNvSpPr>
                <a:spLocks noChangeArrowheads="1"/>
              </p:cNvSpPr>
              <p:nvPr/>
            </p:nvSpPr>
            <p:spPr bwMode="auto">
              <a:xfrm>
                <a:off x="2637" y="1512"/>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 name="Oval 20"/>
              <p:cNvSpPr>
                <a:spLocks noChangeArrowheads="1"/>
              </p:cNvSpPr>
              <p:nvPr/>
            </p:nvSpPr>
            <p:spPr bwMode="auto">
              <a:xfrm>
                <a:off x="2099" y="2663"/>
                <a:ext cx="384" cy="384"/>
              </a:xfrm>
              <a:prstGeom prst="ellipse">
                <a:avLst/>
              </a:prstGeom>
              <a:solidFill>
                <a:srgbClr val="FF99CC"/>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 name="Oval 21"/>
              <p:cNvSpPr>
                <a:spLocks noChangeArrowheads="1"/>
              </p:cNvSpPr>
              <p:nvPr/>
            </p:nvSpPr>
            <p:spPr bwMode="auto">
              <a:xfrm>
                <a:off x="1779" y="2359"/>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 name="Oval 22"/>
              <p:cNvSpPr>
                <a:spLocks noChangeArrowheads="1"/>
              </p:cNvSpPr>
              <p:nvPr/>
            </p:nvSpPr>
            <p:spPr bwMode="auto">
              <a:xfrm>
                <a:off x="2681" y="2370"/>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 name="Oval 23"/>
              <p:cNvSpPr>
                <a:spLocks noChangeArrowheads="1"/>
              </p:cNvSpPr>
              <p:nvPr/>
            </p:nvSpPr>
            <p:spPr bwMode="auto">
              <a:xfrm>
                <a:off x="2671" y="2039"/>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 name="Oval 24"/>
              <p:cNvSpPr>
                <a:spLocks noChangeArrowheads="1"/>
              </p:cNvSpPr>
              <p:nvPr/>
            </p:nvSpPr>
            <p:spPr bwMode="auto">
              <a:xfrm>
                <a:off x="3238" y="2384"/>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 name="Oval 25"/>
              <p:cNvSpPr>
                <a:spLocks noChangeArrowheads="1"/>
              </p:cNvSpPr>
              <p:nvPr/>
            </p:nvSpPr>
            <p:spPr bwMode="auto">
              <a:xfrm>
                <a:off x="3049" y="2395"/>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 name="Oval 26"/>
              <p:cNvSpPr>
                <a:spLocks noChangeArrowheads="1"/>
              </p:cNvSpPr>
              <p:nvPr/>
            </p:nvSpPr>
            <p:spPr bwMode="auto">
              <a:xfrm>
                <a:off x="2693" y="2706"/>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 name="Oval 27"/>
              <p:cNvSpPr>
                <a:spLocks noChangeArrowheads="1"/>
              </p:cNvSpPr>
              <p:nvPr/>
            </p:nvSpPr>
            <p:spPr bwMode="auto">
              <a:xfrm>
                <a:off x="2693" y="2884"/>
                <a:ext cx="102" cy="111"/>
              </a:xfrm>
              <a:prstGeom prst="ellipse">
                <a:avLst/>
              </a:prstGeom>
              <a:solidFill>
                <a:srgbClr val="FF99CC"/>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 name="Oval 28"/>
              <p:cNvSpPr>
                <a:spLocks noChangeArrowheads="1"/>
              </p:cNvSpPr>
              <p:nvPr/>
            </p:nvSpPr>
            <p:spPr bwMode="auto">
              <a:xfrm>
                <a:off x="2149" y="2395"/>
                <a:ext cx="102" cy="111"/>
              </a:xfrm>
              <a:prstGeom prst="ellipse">
                <a:avLst/>
              </a:prstGeom>
              <a:solidFill>
                <a:srgbClr val="66FF66"/>
              </a:solidFill>
              <a:ln w="28575">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 name="Oval 29"/>
              <p:cNvSpPr>
                <a:spLocks noChangeArrowheads="1"/>
              </p:cNvSpPr>
              <p:nvPr/>
            </p:nvSpPr>
            <p:spPr bwMode="auto">
              <a:xfrm>
                <a:off x="1811" y="2702"/>
                <a:ext cx="102" cy="111"/>
              </a:xfrm>
              <a:prstGeom prst="ellipse">
                <a:avLst/>
              </a:prstGeom>
              <a:solidFill>
                <a:srgbClr val="FF99CC"/>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 name="Oval 30"/>
              <p:cNvSpPr>
                <a:spLocks noChangeArrowheads="1"/>
              </p:cNvSpPr>
              <p:nvPr/>
            </p:nvSpPr>
            <p:spPr bwMode="auto">
              <a:xfrm>
                <a:off x="1811" y="2880"/>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 name="Oval 31"/>
              <p:cNvSpPr>
                <a:spLocks noChangeArrowheads="1"/>
              </p:cNvSpPr>
              <p:nvPr/>
            </p:nvSpPr>
            <p:spPr bwMode="auto">
              <a:xfrm>
                <a:off x="2156" y="1535"/>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 name="Oval 32"/>
              <p:cNvSpPr>
                <a:spLocks noChangeArrowheads="1"/>
              </p:cNvSpPr>
              <p:nvPr/>
            </p:nvSpPr>
            <p:spPr bwMode="auto">
              <a:xfrm>
                <a:off x="2334" y="1535"/>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 name="Oval 33"/>
              <p:cNvSpPr>
                <a:spLocks noChangeArrowheads="1"/>
              </p:cNvSpPr>
              <p:nvPr/>
            </p:nvSpPr>
            <p:spPr bwMode="auto">
              <a:xfrm>
                <a:off x="1789" y="1879"/>
                <a:ext cx="102" cy="111"/>
              </a:xfrm>
              <a:prstGeom prst="ellipse">
                <a:avLst/>
              </a:prstGeom>
              <a:solidFill>
                <a:srgbClr val="66FF66"/>
              </a:solidFill>
              <a:ln w="19050">
                <a:solidFill>
                  <a:srgbClr val="FF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 name="Oval 34"/>
              <p:cNvSpPr>
                <a:spLocks noChangeArrowheads="1"/>
              </p:cNvSpPr>
              <p:nvPr/>
            </p:nvSpPr>
            <p:spPr bwMode="auto">
              <a:xfrm>
                <a:off x="1800" y="2047"/>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9" name="Oval 35"/>
              <p:cNvSpPr>
                <a:spLocks noChangeArrowheads="1"/>
              </p:cNvSpPr>
              <p:nvPr/>
            </p:nvSpPr>
            <p:spPr bwMode="auto">
              <a:xfrm>
                <a:off x="3245" y="3246"/>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0" name="Oval 36"/>
              <p:cNvSpPr>
                <a:spLocks noChangeArrowheads="1"/>
              </p:cNvSpPr>
              <p:nvPr/>
            </p:nvSpPr>
            <p:spPr bwMode="auto">
              <a:xfrm>
                <a:off x="3056" y="3257"/>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31" name="Group 37"/>
              <p:cNvGrpSpPr>
                <a:grpSpLocks/>
              </p:cNvGrpSpPr>
              <p:nvPr/>
            </p:nvGrpSpPr>
            <p:grpSpPr bwMode="auto">
              <a:xfrm>
                <a:off x="3555" y="1875"/>
                <a:ext cx="110" cy="282"/>
                <a:chOff x="3073" y="3321"/>
                <a:chExt cx="110" cy="282"/>
              </a:xfrm>
            </p:grpSpPr>
            <p:sp>
              <p:nvSpPr>
                <p:cNvPr id="55" name="Oval 38"/>
                <p:cNvSpPr>
                  <a:spLocks noChangeArrowheads="1"/>
                </p:cNvSpPr>
                <p:nvPr/>
              </p:nvSpPr>
              <p:spPr bwMode="auto">
                <a:xfrm>
                  <a:off x="3073" y="3492"/>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 name="Oval 39"/>
                <p:cNvSpPr>
                  <a:spLocks noChangeArrowheads="1"/>
                </p:cNvSpPr>
                <p:nvPr/>
              </p:nvSpPr>
              <p:spPr bwMode="auto">
                <a:xfrm>
                  <a:off x="3081" y="3321"/>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32" name="Oval 40"/>
              <p:cNvSpPr>
                <a:spLocks noChangeArrowheads="1"/>
              </p:cNvSpPr>
              <p:nvPr/>
            </p:nvSpPr>
            <p:spPr bwMode="auto">
              <a:xfrm>
                <a:off x="2333" y="3235"/>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3" name="Oval 41"/>
              <p:cNvSpPr>
                <a:spLocks noChangeArrowheads="1"/>
              </p:cNvSpPr>
              <p:nvPr/>
            </p:nvSpPr>
            <p:spPr bwMode="auto">
              <a:xfrm>
                <a:off x="2163" y="3242"/>
                <a:ext cx="102" cy="111"/>
              </a:xfrm>
              <a:prstGeom prst="ellipse">
                <a:avLst/>
              </a:prstGeom>
              <a:solidFill>
                <a:srgbClr val="FF99CC"/>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4" name="Oval 42"/>
              <p:cNvSpPr>
                <a:spLocks noChangeArrowheads="1"/>
              </p:cNvSpPr>
              <p:nvPr/>
            </p:nvSpPr>
            <p:spPr bwMode="auto">
              <a:xfrm>
                <a:off x="3234" y="1524"/>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 name="Oval 43"/>
              <p:cNvSpPr>
                <a:spLocks noChangeArrowheads="1"/>
              </p:cNvSpPr>
              <p:nvPr/>
            </p:nvSpPr>
            <p:spPr bwMode="auto">
              <a:xfrm>
                <a:off x="3018" y="1521"/>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 name="Oval 44"/>
              <p:cNvSpPr>
                <a:spLocks noChangeArrowheads="1"/>
              </p:cNvSpPr>
              <p:nvPr/>
            </p:nvSpPr>
            <p:spPr bwMode="auto">
              <a:xfrm>
                <a:off x="3581" y="2883"/>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7" name="Oval 45"/>
              <p:cNvSpPr>
                <a:spLocks noChangeArrowheads="1"/>
              </p:cNvSpPr>
              <p:nvPr/>
            </p:nvSpPr>
            <p:spPr bwMode="auto">
              <a:xfrm>
                <a:off x="3588" y="2723"/>
                <a:ext cx="102" cy="111"/>
              </a:xfrm>
              <a:prstGeom prst="ellipse">
                <a:avLst/>
              </a:prstGeom>
              <a:solidFill>
                <a:srgbClr val="66FF66"/>
              </a:solidFill>
              <a:ln w="1905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8" name="Freeform 46"/>
              <p:cNvSpPr>
                <a:spLocks/>
              </p:cNvSpPr>
              <p:nvPr/>
            </p:nvSpPr>
            <p:spPr bwMode="auto">
              <a:xfrm>
                <a:off x="3545" y="1547"/>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9" name="Freeform 47"/>
              <p:cNvSpPr>
                <a:spLocks/>
              </p:cNvSpPr>
              <p:nvPr/>
            </p:nvSpPr>
            <p:spPr bwMode="auto">
              <a:xfrm>
                <a:off x="3564" y="2391"/>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0" name="Freeform 48"/>
              <p:cNvSpPr>
                <a:spLocks/>
              </p:cNvSpPr>
              <p:nvPr/>
            </p:nvSpPr>
            <p:spPr bwMode="auto">
              <a:xfrm rot="-5400000">
                <a:off x="2148" y="1031"/>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1" name="Freeform 49"/>
              <p:cNvSpPr>
                <a:spLocks/>
              </p:cNvSpPr>
              <p:nvPr/>
            </p:nvSpPr>
            <p:spPr bwMode="auto">
              <a:xfrm rot="-5400000">
                <a:off x="3023" y="1039"/>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2" name="Freeform 50"/>
              <p:cNvSpPr>
                <a:spLocks/>
              </p:cNvSpPr>
              <p:nvPr/>
            </p:nvSpPr>
            <p:spPr bwMode="auto">
              <a:xfrm rot="5400000" flipV="1">
                <a:off x="2164" y="2888"/>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3" name="Freeform 51"/>
              <p:cNvSpPr>
                <a:spLocks/>
              </p:cNvSpPr>
              <p:nvPr/>
            </p:nvSpPr>
            <p:spPr bwMode="auto">
              <a:xfrm rot="5400000" flipV="1">
                <a:off x="3037" y="2919"/>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4" name="Freeform 52"/>
              <p:cNvSpPr>
                <a:spLocks/>
              </p:cNvSpPr>
              <p:nvPr/>
            </p:nvSpPr>
            <p:spPr bwMode="auto">
              <a:xfrm flipH="1" flipV="1">
                <a:off x="1608" y="1500"/>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5" name="Freeform 53"/>
              <p:cNvSpPr>
                <a:spLocks/>
              </p:cNvSpPr>
              <p:nvPr/>
            </p:nvSpPr>
            <p:spPr bwMode="auto">
              <a:xfrm flipH="1" flipV="1">
                <a:off x="1615" y="239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6" name="Text Box 54"/>
              <p:cNvSpPr txBox="1">
                <a:spLocks noChangeArrowheads="1"/>
              </p:cNvSpPr>
              <p:nvPr/>
            </p:nvSpPr>
            <p:spPr bwMode="auto">
              <a:xfrm>
                <a:off x="2182" y="2703"/>
                <a:ext cx="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ea typeface="长城楷体" pitchFamily="49" charset="-122"/>
                  </a:rPr>
                  <a:t>P</a:t>
                </a:r>
                <a:endParaRPr kumimoji="1" lang="en-US" altLang="zh-CN" sz="3200">
                  <a:latin typeface="Times New Roman" pitchFamily="18" charset="0"/>
                  <a:ea typeface="长城楷体" pitchFamily="49" charset="-122"/>
                </a:endParaRPr>
              </a:p>
            </p:txBody>
          </p:sp>
          <p:sp>
            <p:nvSpPr>
              <p:cNvPr id="47" name="Oval 55"/>
              <p:cNvSpPr>
                <a:spLocks noChangeArrowheads="1"/>
              </p:cNvSpPr>
              <p:nvPr/>
            </p:nvSpPr>
            <p:spPr bwMode="auto">
              <a:xfrm>
                <a:off x="2312" y="2389"/>
                <a:ext cx="102" cy="111"/>
              </a:xfrm>
              <a:prstGeom prst="ellipse">
                <a:avLst/>
              </a:prstGeom>
              <a:solidFill>
                <a:srgbClr val="FF99CC"/>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 name="Oval 56"/>
              <p:cNvSpPr>
                <a:spLocks noChangeArrowheads="1"/>
              </p:cNvSpPr>
              <p:nvPr/>
            </p:nvSpPr>
            <p:spPr bwMode="auto">
              <a:xfrm>
                <a:off x="2635" y="2382"/>
                <a:ext cx="102" cy="111"/>
              </a:xfrm>
              <a:prstGeom prst="ellipse">
                <a:avLst/>
              </a:prstGeom>
              <a:solidFill>
                <a:srgbClr val="FF99CC"/>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49" name="Group 57"/>
              <p:cNvGrpSpPr>
                <a:grpSpLocks/>
              </p:cNvGrpSpPr>
              <p:nvPr/>
            </p:nvGrpSpPr>
            <p:grpSpPr bwMode="auto">
              <a:xfrm>
                <a:off x="3003" y="2708"/>
                <a:ext cx="491" cy="384"/>
                <a:chOff x="2091" y="1808"/>
                <a:chExt cx="491" cy="384"/>
              </a:xfrm>
            </p:grpSpPr>
            <p:sp>
              <p:nvSpPr>
                <p:cNvPr id="53" name="Oval 58"/>
                <p:cNvSpPr>
                  <a:spLocks noChangeArrowheads="1"/>
                </p:cNvSpPr>
                <p:nvPr/>
              </p:nvSpPr>
              <p:spPr bwMode="auto">
                <a:xfrm>
                  <a:off x="2091" y="1808"/>
                  <a:ext cx="384" cy="384"/>
                </a:xfrm>
                <a:prstGeom prst="ellipse">
                  <a:avLst/>
                </a:prstGeom>
                <a:solidFill>
                  <a:srgbClr val="66FF66"/>
                </a:solidFill>
                <a:ln w="12700" cap="sq">
                  <a:solidFill>
                    <a:srgbClr val="FF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4" name="Text Box 59"/>
                <p:cNvSpPr txBox="1">
                  <a:spLocks noChangeArrowheads="1"/>
                </p:cNvSpPr>
                <p:nvPr/>
              </p:nvSpPr>
              <p:spPr bwMode="auto">
                <a:xfrm>
                  <a:off x="2138" y="1836"/>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ea typeface="长城楷体" pitchFamily="49" charset="-122"/>
                    </a:rPr>
                    <a:t>Si</a:t>
                  </a:r>
                  <a:endParaRPr kumimoji="1" lang="en-US" altLang="zh-CN" sz="3200">
                    <a:latin typeface="Times New Roman" pitchFamily="18" charset="0"/>
                    <a:ea typeface="长城楷体" pitchFamily="49" charset="-122"/>
                  </a:endParaRPr>
                </a:p>
              </p:txBody>
            </p:sp>
          </p:grpSp>
          <p:grpSp>
            <p:nvGrpSpPr>
              <p:cNvPr id="50" name="Group 60"/>
              <p:cNvGrpSpPr>
                <a:grpSpLocks/>
              </p:cNvGrpSpPr>
              <p:nvPr/>
            </p:nvGrpSpPr>
            <p:grpSpPr bwMode="auto">
              <a:xfrm>
                <a:off x="2979" y="1808"/>
                <a:ext cx="491" cy="384"/>
                <a:chOff x="2091" y="1808"/>
                <a:chExt cx="491" cy="384"/>
              </a:xfrm>
            </p:grpSpPr>
            <p:sp>
              <p:nvSpPr>
                <p:cNvPr id="51" name="Oval 61"/>
                <p:cNvSpPr>
                  <a:spLocks noChangeArrowheads="1"/>
                </p:cNvSpPr>
                <p:nvPr/>
              </p:nvSpPr>
              <p:spPr bwMode="auto">
                <a:xfrm>
                  <a:off x="2091" y="1808"/>
                  <a:ext cx="384" cy="384"/>
                </a:xfrm>
                <a:prstGeom prst="ellipse">
                  <a:avLst/>
                </a:prstGeom>
                <a:solidFill>
                  <a:srgbClr val="66FF66"/>
                </a:solidFill>
                <a:ln w="12700" cap="sq">
                  <a:solidFill>
                    <a:srgbClr val="FF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 name="Text Box 62"/>
                <p:cNvSpPr txBox="1">
                  <a:spLocks noChangeArrowheads="1"/>
                </p:cNvSpPr>
                <p:nvPr/>
              </p:nvSpPr>
              <p:spPr bwMode="auto">
                <a:xfrm>
                  <a:off x="2138" y="1836"/>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ea typeface="长城楷体" pitchFamily="49" charset="-122"/>
                    </a:rPr>
                    <a:t>Si</a:t>
                  </a:r>
                  <a:endParaRPr kumimoji="1" lang="en-US" altLang="zh-CN" sz="3200">
                    <a:latin typeface="Times New Roman" pitchFamily="18" charset="0"/>
                    <a:ea typeface="长城楷体" pitchFamily="49" charset="-122"/>
                  </a:endParaRPr>
                </a:p>
              </p:txBody>
            </p:sp>
          </p:grpSp>
        </p:grpSp>
      </p:grpSp>
      <p:sp>
        <p:nvSpPr>
          <p:cNvPr id="3" name="灯片编号占位符 2"/>
          <p:cNvSpPr>
            <a:spLocks noGrp="1"/>
          </p:cNvSpPr>
          <p:nvPr>
            <p:ph type="sldNum" sz="quarter" idx="12"/>
          </p:nvPr>
        </p:nvSpPr>
        <p:spPr/>
        <p:txBody>
          <a:bodyPr/>
          <a:lstStyle/>
          <a:p>
            <a:fld id="{A47A7356-ECF7-41C9-BE80-CD71DF29C55C}" type="slidenum">
              <a:rPr lang="zh-CN" altLang="en-US" smtClean="0"/>
              <a:t>17</a:t>
            </a:fld>
            <a:endParaRPr lang="zh-CN" altLang="en-US"/>
          </a:p>
        </p:txBody>
      </p:sp>
    </p:spTree>
    <p:extLst>
      <p:ext uri="{BB962C8B-B14F-4D97-AF65-F5344CB8AC3E}">
        <p14:creationId xmlns:p14="http://schemas.microsoft.com/office/powerpoint/2010/main" val="627666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pPr algn="l"/>
            <a:r>
              <a:rPr lang="en-US" altLang="zh-CN" sz="3200" dirty="0" smtClean="0"/>
              <a:t> P</a:t>
            </a:r>
            <a:r>
              <a:rPr lang="zh-CN" altLang="en-US" sz="3200" dirty="0" smtClean="0"/>
              <a:t>型硅</a:t>
            </a:r>
            <a:endParaRPr lang="zh-CN" altLang="en-US" sz="3200" dirty="0"/>
          </a:p>
        </p:txBody>
      </p:sp>
      <p:grpSp>
        <p:nvGrpSpPr>
          <p:cNvPr id="74" name="组合 73"/>
          <p:cNvGrpSpPr/>
          <p:nvPr/>
        </p:nvGrpSpPr>
        <p:grpSpPr>
          <a:xfrm>
            <a:off x="827584" y="1628800"/>
            <a:ext cx="7488832" cy="4247317"/>
            <a:chOff x="827584" y="1629955"/>
            <a:chExt cx="7488832" cy="4247317"/>
          </a:xfrm>
        </p:grpSpPr>
        <p:sp>
          <p:nvSpPr>
            <p:cNvPr id="4" name="TextBox 3"/>
            <p:cNvSpPr txBox="1"/>
            <p:nvPr/>
          </p:nvSpPr>
          <p:spPr>
            <a:xfrm>
              <a:off x="827584" y="1629955"/>
              <a:ext cx="7488832" cy="4247317"/>
            </a:xfrm>
            <a:prstGeom prst="rect">
              <a:avLst/>
            </a:prstGeom>
            <a:solidFill>
              <a:schemeClr val="bg1"/>
            </a:solidFill>
          </p:spPr>
          <p:txBody>
            <a:bodyPr wrap="square" rtlCol="0">
              <a:sp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p:txBody>
        </p:sp>
        <p:grpSp>
          <p:nvGrpSpPr>
            <p:cNvPr id="73" name="组合 72"/>
            <p:cNvGrpSpPr/>
            <p:nvPr/>
          </p:nvGrpSpPr>
          <p:grpSpPr>
            <a:xfrm>
              <a:off x="1161896" y="1861129"/>
              <a:ext cx="7029604" cy="3872127"/>
              <a:chOff x="1161896" y="1361861"/>
              <a:chExt cx="7029604" cy="3872127"/>
            </a:xfrm>
          </p:grpSpPr>
          <p:sp>
            <p:nvSpPr>
              <p:cNvPr id="6" name="AutoShape 2"/>
              <p:cNvSpPr>
                <a:spLocks noChangeArrowheads="1"/>
              </p:cNvSpPr>
              <p:nvPr/>
            </p:nvSpPr>
            <p:spPr bwMode="auto">
              <a:xfrm>
                <a:off x="1532315" y="2488986"/>
                <a:ext cx="846969" cy="513191"/>
              </a:xfrm>
              <a:prstGeom prst="wedgeRoundRectCallout">
                <a:avLst>
                  <a:gd name="adj1" fmla="val 186704"/>
                  <a:gd name="adj2" fmla="val 91204"/>
                  <a:gd name="adj3" fmla="val 16667"/>
                </a:avLst>
              </a:prstGeom>
              <a:solidFill>
                <a:srgbClr val="99CC00"/>
              </a:solidFill>
              <a:ln w="381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pPr>
                <a:r>
                  <a:rPr kumimoji="1" lang="zh-CN" altLang="en-US" sz="2400" b="1">
                    <a:latin typeface="Times New Roman" pitchFamily="18" charset="0"/>
                    <a:ea typeface="长城楷体" pitchFamily="49" charset="-122"/>
                  </a:rPr>
                  <a:t>空穴</a:t>
                </a:r>
              </a:p>
            </p:txBody>
          </p:sp>
          <p:sp>
            <p:nvSpPr>
              <p:cNvPr id="7" name="AutoShape 4"/>
              <p:cNvSpPr>
                <a:spLocks noChangeArrowheads="1"/>
              </p:cNvSpPr>
              <p:nvPr/>
            </p:nvSpPr>
            <p:spPr bwMode="auto">
              <a:xfrm>
                <a:off x="1161896" y="4336836"/>
                <a:ext cx="1152832" cy="513191"/>
              </a:xfrm>
              <a:prstGeom prst="wedgeRoundRectCallout">
                <a:avLst>
                  <a:gd name="adj1" fmla="val 133884"/>
                  <a:gd name="adj2" fmla="val -53134"/>
                  <a:gd name="adj3" fmla="val 16667"/>
                </a:avLst>
              </a:prstGeom>
              <a:solidFill>
                <a:srgbClr val="99CC00"/>
              </a:solidFill>
              <a:ln w="381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pPr>
                <a:r>
                  <a:rPr kumimoji="1" lang="zh-CN" altLang="en-US" sz="2400" b="1">
                    <a:latin typeface="Times New Roman" pitchFamily="18" charset="0"/>
                    <a:ea typeface="长城楷体" pitchFamily="49" charset="-122"/>
                  </a:rPr>
                  <a:t>硼原子</a:t>
                </a:r>
              </a:p>
            </p:txBody>
          </p:sp>
          <p:grpSp>
            <p:nvGrpSpPr>
              <p:cNvPr id="9" name="Group 12"/>
              <p:cNvGrpSpPr>
                <a:grpSpLocks/>
              </p:cNvGrpSpPr>
              <p:nvPr/>
            </p:nvGrpSpPr>
            <p:grpSpPr bwMode="auto">
              <a:xfrm>
                <a:off x="2936875" y="1728788"/>
                <a:ext cx="3613150" cy="3505200"/>
                <a:chOff x="1850" y="1341"/>
                <a:chExt cx="2276" cy="2208"/>
              </a:xfrm>
            </p:grpSpPr>
            <p:sp>
              <p:nvSpPr>
                <p:cNvPr id="17" name="Oval 13"/>
                <p:cNvSpPr>
                  <a:spLocks noChangeArrowheads="1"/>
                </p:cNvSpPr>
                <p:nvPr/>
              </p:nvSpPr>
              <p:spPr bwMode="auto">
                <a:xfrm>
                  <a:off x="2913" y="18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 name="Oval 14"/>
                <p:cNvSpPr>
                  <a:spLocks noChangeArrowheads="1"/>
                </p:cNvSpPr>
                <p:nvPr/>
              </p:nvSpPr>
              <p:spPr bwMode="auto">
                <a:xfrm>
                  <a:off x="2013" y="1504"/>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 name="Oval 15"/>
                <p:cNvSpPr>
                  <a:spLocks noChangeArrowheads="1"/>
                </p:cNvSpPr>
                <p:nvPr/>
              </p:nvSpPr>
              <p:spPr bwMode="auto">
                <a:xfrm>
                  <a:off x="2879" y="1512"/>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 name="Oval 16"/>
                <p:cNvSpPr>
                  <a:spLocks noChangeArrowheads="1"/>
                </p:cNvSpPr>
                <p:nvPr/>
              </p:nvSpPr>
              <p:spPr bwMode="auto">
                <a:xfrm>
                  <a:off x="2021" y="2359"/>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 name="Oval 17"/>
                <p:cNvSpPr>
                  <a:spLocks noChangeArrowheads="1"/>
                </p:cNvSpPr>
                <p:nvPr/>
              </p:nvSpPr>
              <p:spPr bwMode="auto">
                <a:xfrm>
                  <a:off x="2923" y="2370"/>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 name="Oval 18"/>
                <p:cNvSpPr>
                  <a:spLocks noChangeArrowheads="1"/>
                </p:cNvSpPr>
                <p:nvPr/>
              </p:nvSpPr>
              <p:spPr bwMode="auto">
                <a:xfrm>
                  <a:off x="2913" y="20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 name="Oval 19"/>
                <p:cNvSpPr>
                  <a:spLocks noChangeArrowheads="1"/>
                </p:cNvSpPr>
                <p:nvPr/>
              </p:nvSpPr>
              <p:spPr bwMode="auto">
                <a:xfrm>
                  <a:off x="3480" y="238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 name="Oval 20"/>
                <p:cNvSpPr>
                  <a:spLocks noChangeArrowheads="1"/>
                </p:cNvSpPr>
                <p:nvPr/>
              </p:nvSpPr>
              <p:spPr bwMode="auto">
                <a:xfrm>
                  <a:off x="3291" y="239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 name="Oval 21"/>
                <p:cNvSpPr>
                  <a:spLocks noChangeArrowheads="1"/>
                </p:cNvSpPr>
                <p:nvPr/>
              </p:nvSpPr>
              <p:spPr bwMode="auto">
                <a:xfrm>
                  <a:off x="2935" y="2706"/>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 name="Oval 22"/>
                <p:cNvSpPr>
                  <a:spLocks noChangeArrowheads="1"/>
                </p:cNvSpPr>
                <p:nvPr/>
              </p:nvSpPr>
              <p:spPr bwMode="auto">
                <a:xfrm>
                  <a:off x="2935" y="2884"/>
                  <a:ext cx="102" cy="111"/>
                </a:xfrm>
                <a:prstGeom prst="ellipse">
                  <a:avLst/>
                </a:prstGeom>
                <a:solidFill>
                  <a:srgbClr val="FF99CC"/>
                </a:solidFill>
                <a:ln w="38100">
                  <a:solidFill>
                    <a:srgbClr val="FF99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 name="Oval 23"/>
                <p:cNvSpPr>
                  <a:spLocks noChangeArrowheads="1"/>
                </p:cNvSpPr>
                <p:nvPr/>
              </p:nvSpPr>
              <p:spPr bwMode="auto">
                <a:xfrm>
                  <a:off x="2391" y="239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 name="Oval 24"/>
                <p:cNvSpPr>
                  <a:spLocks noChangeArrowheads="1"/>
                </p:cNvSpPr>
                <p:nvPr/>
              </p:nvSpPr>
              <p:spPr bwMode="auto">
                <a:xfrm>
                  <a:off x="2053" y="2702"/>
                  <a:ext cx="102" cy="111"/>
                </a:xfrm>
                <a:prstGeom prst="ellipse">
                  <a:avLst/>
                </a:prstGeom>
                <a:solidFill>
                  <a:srgbClr val="FF99CC"/>
                </a:solidFill>
                <a:ln w="38100">
                  <a:solidFill>
                    <a:srgbClr val="FF99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9" name="Oval 25"/>
                <p:cNvSpPr>
                  <a:spLocks noChangeArrowheads="1"/>
                </p:cNvSpPr>
                <p:nvPr/>
              </p:nvSpPr>
              <p:spPr bwMode="auto">
                <a:xfrm>
                  <a:off x="2053" y="288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0" name="Oval 26"/>
                <p:cNvSpPr>
                  <a:spLocks noChangeArrowheads="1"/>
                </p:cNvSpPr>
                <p:nvPr/>
              </p:nvSpPr>
              <p:spPr bwMode="auto">
                <a:xfrm>
                  <a:off x="2398" y="153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1" name="Oval 27"/>
                <p:cNvSpPr>
                  <a:spLocks noChangeArrowheads="1"/>
                </p:cNvSpPr>
                <p:nvPr/>
              </p:nvSpPr>
              <p:spPr bwMode="auto">
                <a:xfrm>
                  <a:off x="2576" y="153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2" name="Oval 28"/>
                <p:cNvSpPr>
                  <a:spLocks noChangeArrowheads="1"/>
                </p:cNvSpPr>
                <p:nvPr/>
              </p:nvSpPr>
              <p:spPr bwMode="auto">
                <a:xfrm>
                  <a:off x="2031" y="187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3" name="Oval 29"/>
                <p:cNvSpPr>
                  <a:spLocks noChangeArrowheads="1"/>
                </p:cNvSpPr>
                <p:nvPr/>
              </p:nvSpPr>
              <p:spPr bwMode="auto">
                <a:xfrm>
                  <a:off x="2042" y="204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4" name="Oval 30"/>
                <p:cNvSpPr>
                  <a:spLocks noChangeArrowheads="1"/>
                </p:cNvSpPr>
                <p:nvPr/>
              </p:nvSpPr>
              <p:spPr bwMode="auto">
                <a:xfrm>
                  <a:off x="3487" y="3246"/>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 name="Oval 31"/>
                <p:cNvSpPr>
                  <a:spLocks noChangeArrowheads="1"/>
                </p:cNvSpPr>
                <p:nvPr/>
              </p:nvSpPr>
              <p:spPr bwMode="auto">
                <a:xfrm>
                  <a:off x="3298" y="325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36" name="Group 32"/>
                <p:cNvGrpSpPr>
                  <a:grpSpLocks/>
                </p:cNvGrpSpPr>
                <p:nvPr/>
              </p:nvGrpSpPr>
              <p:grpSpPr bwMode="auto">
                <a:xfrm>
                  <a:off x="3797" y="1875"/>
                  <a:ext cx="110" cy="282"/>
                  <a:chOff x="3073" y="3321"/>
                  <a:chExt cx="110" cy="282"/>
                </a:xfrm>
              </p:grpSpPr>
              <p:sp>
                <p:nvSpPr>
                  <p:cNvPr id="65" name="Oval 33"/>
                  <p:cNvSpPr>
                    <a:spLocks noChangeArrowheads="1"/>
                  </p:cNvSpPr>
                  <p:nvPr/>
                </p:nvSpPr>
                <p:spPr bwMode="auto">
                  <a:xfrm>
                    <a:off x="3073" y="349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 name="Oval 34"/>
                  <p:cNvSpPr>
                    <a:spLocks noChangeArrowheads="1"/>
                  </p:cNvSpPr>
                  <p:nvPr/>
                </p:nvSpPr>
                <p:spPr bwMode="auto">
                  <a:xfrm>
                    <a:off x="3081" y="332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37" name="Oval 35"/>
                <p:cNvSpPr>
                  <a:spLocks noChangeArrowheads="1"/>
                </p:cNvSpPr>
                <p:nvPr/>
              </p:nvSpPr>
              <p:spPr bwMode="auto">
                <a:xfrm>
                  <a:off x="2575" y="323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8" name="Oval 36"/>
                <p:cNvSpPr>
                  <a:spLocks noChangeArrowheads="1"/>
                </p:cNvSpPr>
                <p:nvPr/>
              </p:nvSpPr>
              <p:spPr bwMode="auto">
                <a:xfrm>
                  <a:off x="2405" y="3242"/>
                  <a:ext cx="102" cy="111"/>
                </a:xfrm>
                <a:prstGeom prst="ellipse">
                  <a:avLst/>
                </a:prstGeom>
                <a:solidFill>
                  <a:srgbClr val="FF99CC"/>
                </a:solidFill>
                <a:ln w="38100">
                  <a:solidFill>
                    <a:srgbClr val="FF99C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9" name="Oval 37"/>
                <p:cNvSpPr>
                  <a:spLocks noChangeArrowheads="1"/>
                </p:cNvSpPr>
                <p:nvPr/>
              </p:nvSpPr>
              <p:spPr bwMode="auto">
                <a:xfrm>
                  <a:off x="3476" y="152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0" name="Oval 38"/>
                <p:cNvSpPr>
                  <a:spLocks noChangeArrowheads="1"/>
                </p:cNvSpPr>
                <p:nvPr/>
              </p:nvSpPr>
              <p:spPr bwMode="auto">
                <a:xfrm>
                  <a:off x="3260" y="152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1" name="Oval 39"/>
                <p:cNvSpPr>
                  <a:spLocks noChangeArrowheads="1"/>
                </p:cNvSpPr>
                <p:nvPr/>
              </p:nvSpPr>
              <p:spPr bwMode="auto">
                <a:xfrm>
                  <a:off x="3823" y="2883"/>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2" name="Oval 40"/>
                <p:cNvSpPr>
                  <a:spLocks noChangeArrowheads="1"/>
                </p:cNvSpPr>
                <p:nvPr/>
              </p:nvSpPr>
              <p:spPr bwMode="auto">
                <a:xfrm>
                  <a:off x="3830" y="2723"/>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3" name="Freeform 41"/>
                <p:cNvSpPr>
                  <a:spLocks/>
                </p:cNvSpPr>
                <p:nvPr/>
              </p:nvSpPr>
              <p:spPr bwMode="auto">
                <a:xfrm>
                  <a:off x="3787" y="1547"/>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4" name="Freeform 42"/>
                <p:cNvSpPr>
                  <a:spLocks/>
                </p:cNvSpPr>
                <p:nvPr/>
              </p:nvSpPr>
              <p:spPr bwMode="auto">
                <a:xfrm>
                  <a:off x="3806" y="2391"/>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5" name="Freeform 43"/>
                <p:cNvSpPr>
                  <a:spLocks/>
                </p:cNvSpPr>
                <p:nvPr/>
              </p:nvSpPr>
              <p:spPr bwMode="auto">
                <a:xfrm rot="-5400000">
                  <a:off x="2390" y="1031"/>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6" name="Freeform 44"/>
                <p:cNvSpPr>
                  <a:spLocks/>
                </p:cNvSpPr>
                <p:nvPr/>
              </p:nvSpPr>
              <p:spPr bwMode="auto">
                <a:xfrm rot="-5400000">
                  <a:off x="3265" y="1039"/>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7" name="Freeform 45"/>
                <p:cNvSpPr>
                  <a:spLocks/>
                </p:cNvSpPr>
                <p:nvPr/>
              </p:nvSpPr>
              <p:spPr bwMode="auto">
                <a:xfrm rot="5400000" flipV="1">
                  <a:off x="2406" y="2888"/>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8" name="Freeform 46"/>
                <p:cNvSpPr>
                  <a:spLocks/>
                </p:cNvSpPr>
                <p:nvPr/>
              </p:nvSpPr>
              <p:spPr bwMode="auto">
                <a:xfrm rot="5400000" flipV="1">
                  <a:off x="3279" y="2919"/>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9" name="Freeform 47"/>
                <p:cNvSpPr>
                  <a:spLocks/>
                </p:cNvSpPr>
                <p:nvPr/>
              </p:nvSpPr>
              <p:spPr bwMode="auto">
                <a:xfrm flipH="1" flipV="1">
                  <a:off x="1850" y="1500"/>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50" name="Freeform 48"/>
                <p:cNvSpPr>
                  <a:spLocks/>
                </p:cNvSpPr>
                <p:nvPr/>
              </p:nvSpPr>
              <p:spPr bwMode="auto">
                <a:xfrm flipH="1" flipV="1">
                  <a:off x="1857" y="239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51" name="Oval 49"/>
                <p:cNvSpPr>
                  <a:spLocks noChangeArrowheads="1"/>
                </p:cNvSpPr>
                <p:nvPr/>
              </p:nvSpPr>
              <p:spPr bwMode="auto">
                <a:xfrm>
                  <a:off x="2554" y="238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 name="Oval 50"/>
                <p:cNvSpPr>
                  <a:spLocks noChangeArrowheads="1"/>
                </p:cNvSpPr>
                <p:nvPr/>
              </p:nvSpPr>
              <p:spPr bwMode="auto">
                <a:xfrm>
                  <a:off x="2558" y="2393"/>
                  <a:ext cx="102" cy="111"/>
                </a:xfrm>
                <a:prstGeom prst="ellipse">
                  <a:avLst/>
                </a:prstGeom>
                <a:solidFill>
                  <a:schemeClr val="bg1"/>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53" name="Group 51"/>
                <p:cNvGrpSpPr>
                  <a:grpSpLocks/>
                </p:cNvGrpSpPr>
                <p:nvPr/>
              </p:nvGrpSpPr>
              <p:grpSpPr bwMode="auto">
                <a:xfrm>
                  <a:off x="3228" y="2640"/>
                  <a:ext cx="432" cy="432"/>
                  <a:chOff x="4908" y="2196"/>
                  <a:chExt cx="432" cy="432"/>
                </a:xfrm>
              </p:grpSpPr>
              <p:sp>
                <p:nvSpPr>
                  <p:cNvPr id="63" name="Oval 52"/>
                  <p:cNvSpPr>
                    <a:spLocks noChangeArrowheads="1"/>
                  </p:cNvSpPr>
                  <p:nvPr/>
                </p:nvSpPr>
                <p:spPr bwMode="auto">
                  <a:xfrm>
                    <a:off x="4908" y="2196"/>
                    <a:ext cx="432" cy="432"/>
                  </a:xfrm>
                  <a:prstGeom prst="ellipse">
                    <a:avLst/>
                  </a:prstGeom>
                  <a:solidFill>
                    <a:srgbClr val="66FF66"/>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 name="Text Box 53"/>
                  <p:cNvSpPr txBox="1">
                    <a:spLocks noChangeArrowheads="1"/>
                  </p:cNvSpPr>
                  <p:nvPr/>
                </p:nvSpPr>
                <p:spPr bwMode="auto">
                  <a:xfrm>
                    <a:off x="4956" y="2232"/>
                    <a:ext cx="34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3200" b="1">
                        <a:latin typeface="Times New Roman" pitchFamily="18" charset="0"/>
                        <a:ea typeface="楷体_GB2312" pitchFamily="49" charset="-122"/>
                      </a:rPr>
                      <a:t>Si</a:t>
                    </a:r>
                  </a:p>
                </p:txBody>
              </p:sp>
            </p:grpSp>
            <p:grpSp>
              <p:nvGrpSpPr>
                <p:cNvPr id="54" name="Group 54"/>
                <p:cNvGrpSpPr>
                  <a:grpSpLocks/>
                </p:cNvGrpSpPr>
                <p:nvPr/>
              </p:nvGrpSpPr>
              <p:grpSpPr bwMode="auto">
                <a:xfrm>
                  <a:off x="3204" y="1812"/>
                  <a:ext cx="432" cy="432"/>
                  <a:chOff x="4908" y="2196"/>
                  <a:chExt cx="432" cy="432"/>
                </a:xfrm>
              </p:grpSpPr>
              <p:sp>
                <p:nvSpPr>
                  <p:cNvPr id="61" name="Oval 55"/>
                  <p:cNvSpPr>
                    <a:spLocks noChangeArrowheads="1"/>
                  </p:cNvSpPr>
                  <p:nvPr/>
                </p:nvSpPr>
                <p:spPr bwMode="auto">
                  <a:xfrm>
                    <a:off x="4908" y="2196"/>
                    <a:ext cx="432" cy="432"/>
                  </a:xfrm>
                  <a:prstGeom prst="ellipse">
                    <a:avLst/>
                  </a:prstGeom>
                  <a:solidFill>
                    <a:srgbClr val="66FF66"/>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Text Box 56"/>
                  <p:cNvSpPr txBox="1">
                    <a:spLocks noChangeArrowheads="1"/>
                  </p:cNvSpPr>
                  <p:nvPr/>
                </p:nvSpPr>
                <p:spPr bwMode="auto">
                  <a:xfrm>
                    <a:off x="4956" y="2232"/>
                    <a:ext cx="34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3200" b="1">
                        <a:latin typeface="Times New Roman" pitchFamily="18" charset="0"/>
                        <a:ea typeface="楷体_GB2312" pitchFamily="49" charset="-122"/>
                      </a:rPr>
                      <a:t>Si</a:t>
                    </a:r>
                  </a:p>
                </p:txBody>
              </p:sp>
            </p:grpSp>
            <p:grpSp>
              <p:nvGrpSpPr>
                <p:cNvPr id="55" name="Group 57"/>
                <p:cNvGrpSpPr>
                  <a:grpSpLocks/>
                </p:cNvGrpSpPr>
                <p:nvPr/>
              </p:nvGrpSpPr>
              <p:grpSpPr bwMode="auto">
                <a:xfrm>
                  <a:off x="2340" y="1812"/>
                  <a:ext cx="432" cy="432"/>
                  <a:chOff x="4908" y="2196"/>
                  <a:chExt cx="432" cy="432"/>
                </a:xfrm>
              </p:grpSpPr>
              <p:sp>
                <p:nvSpPr>
                  <p:cNvPr id="59" name="Oval 58"/>
                  <p:cNvSpPr>
                    <a:spLocks noChangeArrowheads="1"/>
                  </p:cNvSpPr>
                  <p:nvPr/>
                </p:nvSpPr>
                <p:spPr bwMode="auto">
                  <a:xfrm>
                    <a:off x="4908" y="2196"/>
                    <a:ext cx="432" cy="432"/>
                  </a:xfrm>
                  <a:prstGeom prst="ellipse">
                    <a:avLst/>
                  </a:prstGeom>
                  <a:solidFill>
                    <a:srgbClr val="66FF66"/>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Text Box 59"/>
                  <p:cNvSpPr txBox="1">
                    <a:spLocks noChangeArrowheads="1"/>
                  </p:cNvSpPr>
                  <p:nvPr/>
                </p:nvSpPr>
                <p:spPr bwMode="auto">
                  <a:xfrm>
                    <a:off x="4956" y="2232"/>
                    <a:ext cx="34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3200" b="1">
                        <a:latin typeface="Times New Roman" pitchFamily="18" charset="0"/>
                        <a:ea typeface="楷体_GB2312" pitchFamily="49" charset="-122"/>
                      </a:rPr>
                      <a:t>Si</a:t>
                    </a:r>
                  </a:p>
                </p:txBody>
              </p:sp>
            </p:grpSp>
            <p:grpSp>
              <p:nvGrpSpPr>
                <p:cNvPr id="56" name="Group 60"/>
                <p:cNvGrpSpPr>
                  <a:grpSpLocks/>
                </p:cNvGrpSpPr>
                <p:nvPr/>
              </p:nvGrpSpPr>
              <p:grpSpPr bwMode="auto">
                <a:xfrm>
                  <a:off x="2340" y="2640"/>
                  <a:ext cx="432" cy="432"/>
                  <a:chOff x="4452" y="1488"/>
                  <a:chExt cx="432" cy="432"/>
                </a:xfrm>
              </p:grpSpPr>
              <p:sp>
                <p:nvSpPr>
                  <p:cNvPr id="57" name="Oval 61"/>
                  <p:cNvSpPr>
                    <a:spLocks noChangeArrowheads="1"/>
                  </p:cNvSpPr>
                  <p:nvPr/>
                </p:nvSpPr>
                <p:spPr bwMode="auto">
                  <a:xfrm>
                    <a:off x="4452" y="1488"/>
                    <a:ext cx="432" cy="432"/>
                  </a:xfrm>
                  <a:prstGeom prst="ellipse">
                    <a:avLst/>
                  </a:prstGeom>
                  <a:solidFill>
                    <a:srgbClr val="FF99CC"/>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Text Box 62"/>
                  <p:cNvSpPr txBox="1">
                    <a:spLocks noChangeArrowheads="1"/>
                  </p:cNvSpPr>
                  <p:nvPr/>
                </p:nvSpPr>
                <p:spPr bwMode="auto">
                  <a:xfrm>
                    <a:off x="4524" y="1536"/>
                    <a:ext cx="348" cy="365"/>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3200" b="1">
                        <a:latin typeface="Times New Roman" pitchFamily="18" charset="0"/>
                        <a:ea typeface="楷体_GB2312" pitchFamily="49" charset="-122"/>
                      </a:rPr>
                      <a:t>B</a:t>
                    </a:r>
                  </a:p>
                </p:txBody>
              </p:sp>
            </p:grpSp>
          </p:grpSp>
          <p:sp>
            <p:nvSpPr>
              <p:cNvPr id="10" name="AutoShape 63"/>
              <p:cNvSpPr>
                <a:spLocks noChangeArrowheads="1"/>
              </p:cNvSpPr>
              <p:nvPr/>
            </p:nvSpPr>
            <p:spPr bwMode="auto">
              <a:xfrm>
                <a:off x="1234921" y="1361861"/>
                <a:ext cx="1152832" cy="513191"/>
              </a:xfrm>
              <a:prstGeom prst="wedgeRoundRectCallout">
                <a:avLst>
                  <a:gd name="adj1" fmla="val 125875"/>
                  <a:gd name="adj2" fmla="val 147593"/>
                  <a:gd name="adj3" fmla="val 16667"/>
                </a:avLst>
              </a:prstGeom>
              <a:solidFill>
                <a:srgbClr val="00FF00"/>
              </a:solidFill>
              <a:ln w="381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pPr>
                <a:r>
                  <a:rPr kumimoji="1" lang="zh-CN" altLang="en-US" sz="2400" b="1" dirty="0">
                    <a:latin typeface="Times New Roman" pitchFamily="18" charset="0"/>
                    <a:ea typeface="长城楷体" pitchFamily="49" charset="-122"/>
                  </a:rPr>
                  <a:t>硅原子</a:t>
                </a:r>
              </a:p>
            </p:txBody>
          </p:sp>
          <p:grpSp>
            <p:nvGrpSpPr>
              <p:cNvPr id="11" name="Group 64"/>
              <p:cNvGrpSpPr>
                <a:grpSpLocks/>
              </p:cNvGrpSpPr>
              <p:nvPr/>
            </p:nvGrpSpPr>
            <p:grpSpPr bwMode="auto">
              <a:xfrm>
                <a:off x="4241800" y="2114550"/>
                <a:ext cx="3873500" cy="1373188"/>
                <a:chOff x="2672" y="1584"/>
                <a:chExt cx="2440" cy="865"/>
              </a:xfrm>
            </p:grpSpPr>
            <p:sp>
              <p:nvSpPr>
                <p:cNvPr id="15" name="Oval 65"/>
                <p:cNvSpPr>
                  <a:spLocks noChangeArrowheads="1"/>
                </p:cNvSpPr>
                <p:nvPr/>
              </p:nvSpPr>
              <p:spPr bwMode="auto">
                <a:xfrm>
                  <a:off x="4968" y="1584"/>
                  <a:ext cx="144" cy="144"/>
                </a:xfrm>
                <a:prstGeom prst="ellipse">
                  <a:avLst/>
                </a:prstGeom>
                <a:solidFill>
                  <a:srgbClr val="FF99CC"/>
                </a:solidFill>
                <a:ln w="9525">
                  <a:solidFill>
                    <a:srgbClr val="FF99C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cxnSp>
              <p:nvCxnSpPr>
                <p:cNvPr id="16" name="AutoShape 66"/>
                <p:cNvCxnSpPr>
                  <a:cxnSpLocks noChangeShapeType="1"/>
                  <a:stCxn id="15" idx="2"/>
                  <a:endCxn id="52" idx="6"/>
                </p:cNvCxnSpPr>
                <p:nvPr/>
              </p:nvCxnSpPr>
              <p:spPr bwMode="auto">
                <a:xfrm rot="10800000" flipV="1">
                  <a:off x="2672" y="1656"/>
                  <a:ext cx="2296" cy="793"/>
                </a:xfrm>
                <a:prstGeom prst="curvedConnector3">
                  <a:avLst>
                    <a:gd name="adj1" fmla="val 50259"/>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2" name="Group 67"/>
              <p:cNvGrpSpPr>
                <a:grpSpLocks/>
              </p:cNvGrpSpPr>
              <p:nvPr/>
            </p:nvGrpSpPr>
            <p:grpSpPr bwMode="auto">
              <a:xfrm>
                <a:off x="4198938" y="2743200"/>
                <a:ext cx="3992562" cy="825500"/>
                <a:chOff x="2645" y="1980"/>
                <a:chExt cx="2515" cy="520"/>
              </a:xfrm>
            </p:grpSpPr>
            <p:sp>
              <p:nvSpPr>
                <p:cNvPr id="13" name="Oval 68"/>
                <p:cNvSpPr>
                  <a:spLocks noChangeArrowheads="1"/>
                </p:cNvSpPr>
                <p:nvPr/>
              </p:nvSpPr>
              <p:spPr bwMode="auto">
                <a:xfrm>
                  <a:off x="5028" y="1980"/>
                  <a:ext cx="132" cy="132"/>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cxnSp>
              <p:nvCxnSpPr>
                <p:cNvPr id="14" name="AutoShape 69"/>
                <p:cNvCxnSpPr>
                  <a:cxnSpLocks noChangeShapeType="1"/>
                  <a:stCxn id="52" idx="5"/>
                  <a:endCxn id="13" idx="2"/>
                </p:cNvCxnSpPr>
                <p:nvPr/>
              </p:nvCxnSpPr>
              <p:spPr bwMode="auto">
                <a:xfrm rot="5400000" flipH="1" flipV="1">
                  <a:off x="3605" y="1086"/>
                  <a:ext cx="454" cy="2374"/>
                </a:xfrm>
                <a:prstGeom prst="curvedConnector4">
                  <a:avLst>
                    <a:gd name="adj1" fmla="val -32597"/>
                    <a:gd name="adj2" fmla="val 50505"/>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pSp>
      <p:sp>
        <p:nvSpPr>
          <p:cNvPr id="3" name="灯片编号占位符 2"/>
          <p:cNvSpPr>
            <a:spLocks noGrp="1"/>
          </p:cNvSpPr>
          <p:nvPr>
            <p:ph type="sldNum" sz="quarter" idx="12"/>
          </p:nvPr>
        </p:nvSpPr>
        <p:spPr/>
        <p:txBody>
          <a:bodyPr/>
          <a:lstStyle/>
          <a:p>
            <a:fld id="{A47A7356-ECF7-41C9-BE80-CD71DF29C55C}" type="slidenum">
              <a:rPr lang="zh-CN" altLang="en-US" smtClean="0"/>
              <a:t>18</a:t>
            </a:fld>
            <a:endParaRPr lang="zh-CN" altLang="en-US"/>
          </a:p>
        </p:txBody>
      </p:sp>
    </p:spTree>
    <p:extLst>
      <p:ext uri="{BB962C8B-B14F-4D97-AF65-F5344CB8AC3E}">
        <p14:creationId xmlns:p14="http://schemas.microsoft.com/office/powerpoint/2010/main" val="3056338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rPr>
              <a:t>2.5 </a:t>
            </a:r>
            <a:r>
              <a:rPr lang="zh-CN" altLang="en-US" dirty="0" smtClean="0">
                <a:effectLst/>
              </a:rPr>
              <a:t>可选择的半导体材料</a:t>
            </a:r>
            <a:endParaRPr lang="zh-CN" altLang="en-US" dirty="0">
              <a:effectLst/>
            </a:endParaRPr>
          </a:p>
        </p:txBody>
      </p:sp>
      <p:sp>
        <p:nvSpPr>
          <p:cNvPr id="3" name="内容占位符 2"/>
          <p:cNvSpPr>
            <a:spLocks noGrp="1"/>
          </p:cNvSpPr>
          <p:nvPr>
            <p:ph idx="1"/>
          </p:nvPr>
        </p:nvSpPr>
        <p:spPr/>
        <p:txBody>
          <a:bodyPr/>
          <a:lstStyle/>
          <a:p>
            <a:pPr marL="0" indent="0">
              <a:buNone/>
            </a:pPr>
            <a:r>
              <a:rPr lang="en-US" altLang="zh-CN" dirty="0" smtClean="0">
                <a:effectLst/>
              </a:rPr>
              <a:t>2.5.1 </a:t>
            </a:r>
            <a:r>
              <a:rPr lang="zh-CN" altLang="en-US" b="0" dirty="0" smtClean="0">
                <a:effectLst/>
              </a:rPr>
              <a:t>元素半导体</a:t>
            </a:r>
            <a:r>
              <a:rPr lang="en-US" altLang="zh-CN" b="0" dirty="0">
                <a:effectLst/>
              </a:rPr>
              <a:t>——</a:t>
            </a:r>
            <a:r>
              <a:rPr lang="en-US" altLang="zh-CN" b="0" dirty="0" err="1">
                <a:effectLst/>
              </a:rPr>
              <a:t>Ge</a:t>
            </a:r>
            <a:r>
              <a:rPr lang="zh-CN" altLang="en-US" b="0" dirty="0">
                <a:effectLst/>
              </a:rPr>
              <a:t>、</a:t>
            </a:r>
            <a:r>
              <a:rPr lang="en-US" altLang="zh-CN" b="0" dirty="0" smtClean="0">
                <a:effectLst/>
              </a:rPr>
              <a:t>Si</a:t>
            </a:r>
          </a:p>
          <a:p>
            <a:pPr marL="457200" indent="-457200">
              <a:spcBef>
                <a:spcPts val="1200"/>
              </a:spcBef>
              <a:buFont typeface="Wingdings" panose="05000000000000000000" pitchFamily="2" charset="2"/>
              <a:buChar char="Ø"/>
            </a:pPr>
            <a:r>
              <a:rPr lang="zh-CN" altLang="en-US" sz="2800" b="0" dirty="0"/>
              <a:t>最初大量使用的半导体材料是</a:t>
            </a:r>
            <a:r>
              <a:rPr lang="zh-CN" altLang="en-US" sz="2800" b="0" dirty="0">
                <a:solidFill>
                  <a:srgbClr val="FF0000"/>
                </a:solidFill>
              </a:rPr>
              <a:t>锗</a:t>
            </a:r>
            <a:r>
              <a:rPr lang="zh-CN" altLang="en-US" sz="2800" b="0" dirty="0"/>
              <a:t>。</a:t>
            </a:r>
            <a:r>
              <a:rPr lang="en-US" altLang="zh-CN" sz="2800" b="0" dirty="0"/>
              <a:t>1947</a:t>
            </a:r>
            <a:r>
              <a:rPr lang="zh-CN" altLang="en-US" sz="2800" b="0" dirty="0"/>
              <a:t>年第一只晶体管用的就是锗。但是锗</a:t>
            </a:r>
            <a:r>
              <a:rPr lang="zh-CN" altLang="en-US" sz="2800" b="0" dirty="0" smtClean="0"/>
              <a:t>的禁带</a:t>
            </a:r>
            <a:r>
              <a:rPr lang="zh-CN" altLang="en-US" sz="2800" b="0" dirty="0"/>
              <a:t>宽度为</a:t>
            </a:r>
            <a:r>
              <a:rPr lang="en-US" altLang="zh-CN" sz="2800" b="0" dirty="0"/>
              <a:t>0 67 V </a:t>
            </a:r>
            <a:r>
              <a:rPr lang="zh-CN" altLang="en-US" sz="2800" b="0" dirty="0"/>
              <a:t>热稳定性差最高工作温度只有</a:t>
            </a:r>
            <a:r>
              <a:rPr lang="en-US" altLang="zh-CN" sz="2800" b="0" dirty="0"/>
              <a:t>85</a:t>
            </a:r>
            <a:r>
              <a:rPr lang="zh-CN" altLang="en-US" sz="2800" b="0" dirty="0" smtClean="0"/>
              <a:t>℃。</a:t>
            </a:r>
            <a:endParaRPr lang="en-US" altLang="zh-CN" sz="2800" b="0" dirty="0" smtClean="0"/>
          </a:p>
          <a:p>
            <a:pPr marL="457200" indent="-457200">
              <a:buFont typeface="Wingdings" panose="05000000000000000000" pitchFamily="2" charset="2"/>
              <a:buChar char="Ø"/>
            </a:pPr>
            <a:r>
              <a:rPr lang="zh-CN" altLang="en-US" sz="2800" b="0" dirty="0" smtClean="0">
                <a:solidFill>
                  <a:srgbClr val="FF0000"/>
                </a:solidFill>
              </a:rPr>
              <a:t>硅</a:t>
            </a:r>
            <a:r>
              <a:rPr lang="zh-CN" altLang="en-US" sz="2800" b="0" dirty="0"/>
              <a:t>具有很多优点，地球上储量丰富，易于提纯，热稳定性好，在表面可生长</a:t>
            </a:r>
            <a:r>
              <a:rPr lang="zh-CN" altLang="en-US" sz="2800" b="0" dirty="0" smtClean="0"/>
              <a:t>质量</a:t>
            </a:r>
            <a:r>
              <a:rPr lang="zh-CN" altLang="en-US" sz="2800" b="0" dirty="0"/>
              <a:t>很高的二氧化硅层，工作温度可达</a:t>
            </a:r>
            <a:r>
              <a:rPr lang="en-US" altLang="zh-CN" sz="2800" b="0" dirty="0"/>
              <a:t>160</a:t>
            </a:r>
            <a:r>
              <a:rPr lang="zh-CN" altLang="en-US" sz="2800" b="0" dirty="0"/>
              <a:t>℃。硅几乎成了半导体的代名词，全球</a:t>
            </a:r>
            <a:r>
              <a:rPr lang="zh-CN" altLang="en-US" sz="2800" b="0" dirty="0" smtClean="0"/>
              <a:t>硅集成电路</a:t>
            </a:r>
            <a:r>
              <a:rPr lang="zh-CN" altLang="en-US" sz="2800" b="0" dirty="0"/>
              <a:t>年产值在</a:t>
            </a:r>
            <a:r>
              <a:rPr lang="en-US" altLang="zh-CN" sz="2800" b="0" dirty="0"/>
              <a:t>2400</a:t>
            </a:r>
            <a:r>
              <a:rPr lang="zh-CN" altLang="en-US" sz="2800" b="0" dirty="0"/>
              <a:t>亿美元左右。</a:t>
            </a:r>
            <a:endParaRPr lang="zh-CN" altLang="en-US" sz="2800" dirty="0">
              <a:solidFill>
                <a:srgbClr val="FFFF00"/>
              </a:solidFill>
              <a:effectLst/>
            </a:endParaRPr>
          </a:p>
        </p:txBody>
      </p:sp>
      <p:sp>
        <p:nvSpPr>
          <p:cNvPr id="4" name="灯片编号占位符 3"/>
          <p:cNvSpPr>
            <a:spLocks noGrp="1"/>
          </p:cNvSpPr>
          <p:nvPr>
            <p:ph type="sldNum" sz="quarter" idx="12"/>
          </p:nvPr>
        </p:nvSpPr>
        <p:spPr/>
        <p:txBody>
          <a:bodyPr/>
          <a:lstStyle/>
          <a:p>
            <a:fld id="{A47A7356-ECF7-41C9-BE80-CD71DF29C55C}" type="slidenum">
              <a:rPr lang="zh-CN" altLang="en-US" smtClean="0"/>
              <a:t>19</a:t>
            </a:fld>
            <a:endParaRPr lang="zh-CN" altLang="en-US"/>
          </a:p>
        </p:txBody>
      </p:sp>
    </p:spTree>
    <p:extLst>
      <p:ext uri="{BB962C8B-B14F-4D97-AF65-F5344CB8AC3E}">
        <p14:creationId xmlns:p14="http://schemas.microsoft.com/office/powerpoint/2010/main" val="24740007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CC"/>
                </a:solidFill>
              </a:rPr>
              <a:t>提纲</a:t>
            </a:r>
            <a:endParaRPr lang="zh-CN" altLang="en-US" dirty="0">
              <a:solidFill>
                <a:srgbClr val="0000CC"/>
              </a:solidFill>
            </a:endParaRPr>
          </a:p>
        </p:txBody>
      </p:sp>
      <p:sp>
        <p:nvSpPr>
          <p:cNvPr id="4" name="灯片编号占位符 3"/>
          <p:cNvSpPr>
            <a:spLocks noGrp="1"/>
          </p:cNvSpPr>
          <p:nvPr>
            <p:ph type="sldNum" sz="quarter" idx="12"/>
          </p:nvPr>
        </p:nvSpPr>
        <p:spPr/>
        <p:txBody>
          <a:bodyPr/>
          <a:lstStyle/>
          <a:p>
            <a:fld id="{A47A7356-ECF7-41C9-BE80-CD71DF29C55C}" type="slidenum">
              <a:rPr lang="zh-CN" altLang="en-US" smtClean="0"/>
              <a:t>2</a:t>
            </a:fld>
            <a:endParaRPr lang="zh-CN" altLang="en-US"/>
          </a:p>
        </p:txBody>
      </p:sp>
      <p:sp>
        <p:nvSpPr>
          <p:cNvPr id="5" name="副标题 7"/>
          <p:cNvSpPr>
            <a:spLocks noGrp="1"/>
          </p:cNvSpPr>
          <p:nvPr>
            <p:ph idx="1"/>
          </p:nvPr>
        </p:nvSpPr>
        <p:spPr/>
        <p:txBody>
          <a:bodyPr/>
          <a:lstStyle/>
          <a:p>
            <a:pPr marL="0" indent="0" algn="l">
              <a:buNone/>
            </a:pPr>
            <a:r>
              <a:rPr lang="en-US" altLang="zh-CN" b="1" dirty="0" smtClean="0">
                <a:effectLst/>
              </a:rPr>
              <a:t>2.1 </a:t>
            </a:r>
            <a:r>
              <a:rPr lang="zh-CN" altLang="en-US" b="1" dirty="0" smtClean="0">
                <a:effectLst/>
              </a:rPr>
              <a:t>原子结构</a:t>
            </a:r>
            <a:endParaRPr lang="en-US" altLang="zh-CN" b="1" dirty="0" smtClean="0">
              <a:effectLst/>
            </a:endParaRPr>
          </a:p>
          <a:p>
            <a:pPr marL="0" indent="0" algn="l">
              <a:buNone/>
            </a:pPr>
            <a:r>
              <a:rPr lang="en-US" altLang="zh-CN" b="1" dirty="0" smtClean="0">
                <a:effectLst/>
              </a:rPr>
              <a:t>2.2 </a:t>
            </a:r>
            <a:r>
              <a:rPr lang="zh-CN" altLang="en-US" b="1" dirty="0" smtClean="0">
                <a:effectLst/>
              </a:rPr>
              <a:t>化学键</a:t>
            </a:r>
            <a:endParaRPr lang="en-US" altLang="zh-CN" b="1" dirty="0" smtClean="0">
              <a:effectLst/>
            </a:endParaRPr>
          </a:p>
          <a:p>
            <a:pPr marL="0" indent="0" algn="l">
              <a:buNone/>
            </a:pPr>
            <a:r>
              <a:rPr lang="en-US" altLang="zh-CN" b="1" dirty="0" smtClean="0">
                <a:effectLst/>
              </a:rPr>
              <a:t>2.3 </a:t>
            </a:r>
            <a:r>
              <a:rPr lang="zh-CN" altLang="en-US" b="1" dirty="0" smtClean="0">
                <a:effectLst/>
              </a:rPr>
              <a:t>材料分类</a:t>
            </a:r>
            <a:endParaRPr lang="en-US" altLang="zh-CN" b="1" dirty="0" smtClean="0">
              <a:effectLst/>
            </a:endParaRPr>
          </a:p>
          <a:p>
            <a:pPr marL="0" indent="0" algn="l">
              <a:buNone/>
            </a:pPr>
            <a:r>
              <a:rPr lang="en-US" altLang="zh-CN" b="1" dirty="0" smtClean="0">
                <a:effectLst/>
              </a:rPr>
              <a:t>2.4 </a:t>
            </a:r>
            <a:r>
              <a:rPr lang="zh-CN" altLang="en-US" b="1" dirty="0" smtClean="0">
                <a:effectLst/>
              </a:rPr>
              <a:t>硅</a:t>
            </a:r>
            <a:endParaRPr lang="en-US" altLang="zh-CN" b="1" dirty="0" smtClean="0">
              <a:effectLst/>
            </a:endParaRPr>
          </a:p>
          <a:p>
            <a:pPr marL="0" indent="0" algn="l">
              <a:buNone/>
            </a:pPr>
            <a:r>
              <a:rPr lang="en-US" altLang="zh-CN" b="1" dirty="0">
                <a:effectLst/>
              </a:rPr>
              <a:t>2.5 </a:t>
            </a:r>
            <a:r>
              <a:rPr lang="zh-CN" altLang="en-US" b="1" dirty="0">
                <a:effectLst/>
              </a:rPr>
              <a:t>可选择的</a:t>
            </a:r>
            <a:r>
              <a:rPr lang="zh-CN" altLang="en-US" b="1" dirty="0" smtClean="0">
                <a:effectLst/>
              </a:rPr>
              <a:t>半导体材料</a:t>
            </a:r>
            <a:endParaRPr lang="en-US" altLang="zh-CN" b="1" dirty="0" smtClean="0">
              <a:effectLst/>
            </a:endParaRPr>
          </a:p>
          <a:p>
            <a:pPr marL="0" indent="0" algn="l">
              <a:buNone/>
            </a:pPr>
            <a:r>
              <a:rPr lang="en-US" altLang="zh-CN" b="1" dirty="0" smtClean="0"/>
              <a:t>2.6 </a:t>
            </a:r>
            <a:r>
              <a:rPr lang="zh-CN" altLang="en-US" b="1" dirty="0" smtClean="0"/>
              <a:t>新型半导体电子与光电材料</a:t>
            </a:r>
            <a:endParaRPr lang="en-US" altLang="zh-CN" b="1" dirty="0">
              <a:effectLst/>
            </a:endParaRPr>
          </a:p>
          <a:p>
            <a:pPr algn="l"/>
            <a:endParaRPr lang="zh-CN" altLang="en-US" dirty="0">
              <a:solidFill>
                <a:srgbClr val="FFFF00"/>
              </a:solidFill>
              <a:effectLst/>
            </a:endParaRPr>
          </a:p>
        </p:txBody>
      </p:sp>
    </p:spTree>
    <p:extLst>
      <p:ext uri="{BB962C8B-B14F-4D97-AF65-F5344CB8AC3E}">
        <p14:creationId xmlns:p14="http://schemas.microsoft.com/office/powerpoint/2010/main" val="2938541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200" dirty="0" smtClean="0">
                <a:effectLst/>
              </a:rPr>
              <a:t>2.5.2 </a:t>
            </a:r>
            <a:r>
              <a:rPr lang="zh-CN" altLang="en-US" sz="3200" b="0" dirty="0" smtClean="0">
                <a:effectLst/>
              </a:rPr>
              <a:t>化合物半导体</a:t>
            </a:r>
            <a:r>
              <a:rPr lang="en-US" altLang="zh-CN" sz="3200" b="0" dirty="0">
                <a:effectLst/>
              </a:rPr>
              <a:t>——</a:t>
            </a:r>
            <a:r>
              <a:rPr lang="en-US" altLang="zh-CN" sz="3200" b="0" dirty="0" err="1">
                <a:effectLst/>
              </a:rPr>
              <a:t>GaAs</a:t>
            </a:r>
            <a:r>
              <a:rPr lang="zh-CN" altLang="en-US" sz="3200" b="0" dirty="0">
                <a:effectLst/>
              </a:rPr>
              <a:t>、</a:t>
            </a:r>
            <a:r>
              <a:rPr lang="en-US" altLang="zh-CN" sz="3200" b="0" dirty="0" err="1">
                <a:effectLst/>
              </a:rPr>
              <a:t>InP</a:t>
            </a:r>
            <a:endParaRPr lang="zh-CN" altLang="en-US" sz="3200" dirty="0">
              <a:effectLst/>
            </a:endParaRPr>
          </a:p>
        </p:txBody>
      </p:sp>
      <p:sp>
        <p:nvSpPr>
          <p:cNvPr id="3" name="内容占位符 2"/>
          <p:cNvSpPr>
            <a:spLocks noGrp="1"/>
          </p:cNvSpPr>
          <p:nvPr>
            <p:ph idx="1"/>
          </p:nvPr>
        </p:nvSpPr>
        <p:spPr/>
        <p:txBody>
          <a:bodyPr/>
          <a:lstStyle/>
          <a:p>
            <a:pPr marL="457200" indent="-457200">
              <a:buFont typeface="Wingdings" panose="05000000000000000000" pitchFamily="2" charset="2"/>
              <a:buChar char="Ø"/>
            </a:pPr>
            <a:r>
              <a:rPr lang="zh-CN" altLang="en-US" sz="2800" b="0" dirty="0">
                <a:solidFill>
                  <a:srgbClr val="FF0000"/>
                </a:solidFill>
              </a:rPr>
              <a:t>砷化镓</a:t>
            </a:r>
            <a:r>
              <a:rPr lang="zh-CN" altLang="en-US" sz="2800" b="0" dirty="0"/>
              <a:t>等材料的电子迁移率差不多是硅材料的</a:t>
            </a:r>
            <a:r>
              <a:rPr lang="en-US" altLang="zh-CN" sz="2800" b="0" dirty="0"/>
              <a:t>6</a:t>
            </a:r>
            <a:r>
              <a:rPr lang="zh-CN" altLang="en-US" sz="2800" b="0" dirty="0"/>
              <a:t>倍。它们的峰值电子速度也是</a:t>
            </a:r>
            <a:r>
              <a:rPr lang="zh-CN" altLang="en-US" sz="2800" b="0" dirty="0" smtClean="0"/>
              <a:t>硅饱和</a:t>
            </a:r>
            <a:r>
              <a:rPr lang="zh-CN" altLang="en-US" sz="2800" b="0" dirty="0"/>
              <a:t>速度的</a:t>
            </a:r>
            <a:r>
              <a:rPr lang="en-US" altLang="zh-CN" sz="2800" b="0" dirty="0"/>
              <a:t>2</a:t>
            </a:r>
            <a:r>
              <a:rPr lang="zh-CN" altLang="en-US" sz="2800" b="0" dirty="0"/>
              <a:t>倍多。禁带宽度和临界击穿场强也比硅高，因此是制造高频</a:t>
            </a:r>
            <a:r>
              <a:rPr lang="zh-CN" altLang="en-US" sz="2800" b="0" dirty="0" smtClean="0"/>
              <a:t>电子器件的</a:t>
            </a:r>
            <a:r>
              <a:rPr lang="zh-CN" altLang="en-US" sz="2800" b="0" dirty="0"/>
              <a:t>理想材料。目前砷化镓是化合物半导体的主流材料，全球砷化镓高频电子器件</a:t>
            </a:r>
            <a:r>
              <a:rPr lang="zh-CN" altLang="en-US" sz="2800" b="0" dirty="0" smtClean="0"/>
              <a:t>和电路</a:t>
            </a:r>
            <a:r>
              <a:rPr lang="zh-CN" altLang="en-US" sz="2800" b="0" dirty="0"/>
              <a:t>的年产值</a:t>
            </a:r>
            <a:r>
              <a:rPr lang="en-US" altLang="zh-CN" sz="2800" b="0" dirty="0"/>
              <a:t>24</a:t>
            </a:r>
            <a:r>
              <a:rPr lang="zh-CN" altLang="en-US" sz="2800" b="0" dirty="0"/>
              <a:t>亿美元</a:t>
            </a:r>
            <a:r>
              <a:rPr lang="zh-CN" altLang="en-US" sz="2800" b="0" dirty="0" smtClean="0"/>
              <a:t>。</a:t>
            </a:r>
            <a:endParaRPr lang="en-US" altLang="zh-CN" sz="2800" b="0" dirty="0"/>
          </a:p>
          <a:p>
            <a:pPr marL="457200" indent="-457200">
              <a:buFont typeface="Wingdings" panose="05000000000000000000" pitchFamily="2" charset="2"/>
              <a:buChar char="Ø"/>
            </a:pPr>
            <a:r>
              <a:rPr lang="zh-CN" altLang="en-US" sz="2800" b="0" dirty="0" smtClean="0">
                <a:solidFill>
                  <a:srgbClr val="FF0000"/>
                </a:solidFill>
              </a:rPr>
              <a:t>磷化</a:t>
            </a:r>
            <a:r>
              <a:rPr lang="zh-CN" altLang="en-US" sz="2800" b="0" dirty="0">
                <a:solidFill>
                  <a:srgbClr val="FF0000"/>
                </a:solidFill>
              </a:rPr>
              <a:t>铟</a:t>
            </a:r>
            <a:r>
              <a:rPr lang="zh-CN" altLang="en-US" sz="2800" b="0" dirty="0"/>
              <a:t>器件的电子迁移率高达</a:t>
            </a:r>
            <a:r>
              <a:rPr lang="en-US" altLang="zh-CN" sz="2800" b="0" dirty="0" smtClean="0"/>
              <a:t>10000 cm2/V﹒s</a:t>
            </a:r>
            <a:r>
              <a:rPr lang="zh-CN" altLang="en-US" sz="2800" b="0" dirty="0"/>
              <a:t>，比砷化镓还高，所以其高频</a:t>
            </a:r>
            <a:r>
              <a:rPr lang="zh-CN" altLang="en-US" sz="2800" b="0" dirty="0" smtClean="0"/>
              <a:t>性能</a:t>
            </a:r>
            <a:r>
              <a:rPr lang="zh-CN" altLang="en-US" sz="2800" b="0" dirty="0"/>
              <a:t>更好，工作频率更高，且有更低的噪声和更高的增益。目前在</a:t>
            </a:r>
            <a:r>
              <a:rPr lang="en-US" altLang="zh-CN" sz="2800" b="0" dirty="0"/>
              <a:t>100 GHz</a:t>
            </a:r>
            <a:r>
              <a:rPr lang="zh-CN" altLang="en-US" sz="2800" b="0" dirty="0"/>
              <a:t>左右的</a:t>
            </a:r>
            <a:r>
              <a:rPr lang="en-US" altLang="zh-CN" sz="2800" b="0" dirty="0" smtClean="0"/>
              <a:t>3mm</a:t>
            </a:r>
            <a:r>
              <a:rPr lang="zh-CN" altLang="en-US" sz="2800" b="0" dirty="0"/>
              <a:t>波段多数都用磷化铟器件。</a:t>
            </a:r>
            <a:endParaRPr lang="zh-CN" altLang="en-US" sz="2800" dirty="0"/>
          </a:p>
        </p:txBody>
      </p:sp>
      <p:sp>
        <p:nvSpPr>
          <p:cNvPr id="4" name="灯片编号占位符 3"/>
          <p:cNvSpPr>
            <a:spLocks noGrp="1"/>
          </p:cNvSpPr>
          <p:nvPr>
            <p:ph type="sldNum" sz="quarter" idx="12"/>
          </p:nvPr>
        </p:nvSpPr>
        <p:spPr/>
        <p:txBody>
          <a:bodyPr/>
          <a:lstStyle/>
          <a:p>
            <a:fld id="{A47A7356-ECF7-41C9-BE80-CD71DF29C55C}" type="slidenum">
              <a:rPr lang="zh-CN" altLang="en-US" smtClean="0"/>
              <a:t>20</a:t>
            </a:fld>
            <a:endParaRPr lang="zh-CN" altLang="en-US"/>
          </a:p>
        </p:txBody>
      </p:sp>
    </p:spTree>
    <p:extLst>
      <p:ext uri="{BB962C8B-B14F-4D97-AF65-F5344CB8AC3E}">
        <p14:creationId xmlns:p14="http://schemas.microsoft.com/office/powerpoint/2010/main" val="20982299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200" dirty="0" smtClean="0">
                <a:effectLst/>
              </a:rPr>
              <a:t>2.5.3</a:t>
            </a:r>
            <a:r>
              <a:rPr lang="zh-CN" altLang="en-US" sz="3200" b="0" dirty="0">
                <a:effectLst/>
              </a:rPr>
              <a:t>宽带隙半导体</a:t>
            </a:r>
            <a:r>
              <a:rPr lang="en-US" altLang="zh-CN" sz="3200" b="0" dirty="0">
                <a:effectLst/>
              </a:rPr>
              <a:t>——</a:t>
            </a:r>
            <a:r>
              <a:rPr lang="en-US" altLang="zh-CN" sz="3200" b="0" dirty="0" err="1">
                <a:effectLst/>
              </a:rPr>
              <a:t>SiC</a:t>
            </a:r>
            <a:r>
              <a:rPr lang="zh-CN" altLang="en-US" sz="3200" b="0" dirty="0">
                <a:effectLst/>
              </a:rPr>
              <a:t>、</a:t>
            </a:r>
            <a:r>
              <a:rPr lang="en-US" altLang="zh-CN" sz="3200" b="0" dirty="0" err="1">
                <a:effectLst/>
              </a:rPr>
              <a:t>GaN</a:t>
            </a:r>
            <a:endParaRPr lang="zh-CN" altLang="en-US" sz="3200" dirty="0">
              <a:effectLst/>
            </a:endParaRPr>
          </a:p>
        </p:txBody>
      </p:sp>
      <p:sp>
        <p:nvSpPr>
          <p:cNvPr id="3" name="内容占位符 2"/>
          <p:cNvSpPr>
            <a:spLocks noGrp="1"/>
          </p:cNvSpPr>
          <p:nvPr>
            <p:ph idx="1"/>
          </p:nvPr>
        </p:nvSpPr>
        <p:spPr/>
        <p:txBody>
          <a:bodyPr/>
          <a:lstStyle/>
          <a:p>
            <a:pPr marL="457200" indent="-457200">
              <a:buFont typeface="Wingdings" panose="05000000000000000000" pitchFamily="2" charset="2"/>
              <a:buChar char="Ø"/>
            </a:pPr>
            <a:r>
              <a:rPr lang="zh-CN" altLang="en-US" sz="2800" b="0" dirty="0">
                <a:solidFill>
                  <a:srgbClr val="FF0000"/>
                </a:solidFill>
                <a:effectLst/>
              </a:rPr>
              <a:t>碳化硅</a:t>
            </a:r>
            <a:r>
              <a:rPr lang="zh-CN" altLang="en-US" sz="2800" b="0" dirty="0">
                <a:effectLst/>
              </a:rPr>
              <a:t>原子束缚能力非常强，禁带宽度很宽，机械硬度也很高，在</a:t>
            </a:r>
            <a:r>
              <a:rPr lang="en-US" altLang="zh-CN" sz="2800" b="0" dirty="0">
                <a:effectLst/>
              </a:rPr>
              <a:t>20</a:t>
            </a:r>
            <a:r>
              <a:rPr lang="zh-CN" altLang="en-US" sz="2800" b="0" dirty="0">
                <a:effectLst/>
              </a:rPr>
              <a:t>世纪</a:t>
            </a:r>
            <a:r>
              <a:rPr lang="en-US" altLang="zh-CN" sz="2800" b="0" dirty="0">
                <a:effectLst/>
              </a:rPr>
              <a:t>80</a:t>
            </a:r>
            <a:r>
              <a:rPr lang="zh-CN" altLang="en-US" sz="2800" b="0" dirty="0" smtClean="0">
                <a:effectLst/>
              </a:rPr>
              <a:t>年代</a:t>
            </a:r>
            <a:r>
              <a:rPr lang="zh-CN" altLang="en-US" sz="2800" b="0" dirty="0">
                <a:effectLst/>
              </a:rPr>
              <a:t>人们逐步掌握了碳化硅晶体的生长技术后，</a:t>
            </a:r>
            <a:r>
              <a:rPr lang="en-US" altLang="zh-CN" sz="2800" b="0" dirty="0">
                <a:effectLst/>
              </a:rPr>
              <a:t>90</a:t>
            </a:r>
            <a:r>
              <a:rPr lang="zh-CN" altLang="en-US" sz="2800" b="0" dirty="0">
                <a:effectLst/>
              </a:rPr>
              <a:t>年代用于蓝光发光材料，同时以</a:t>
            </a:r>
            <a:r>
              <a:rPr lang="zh-CN" altLang="en-US" sz="2800" b="0" dirty="0" smtClean="0">
                <a:effectLst/>
              </a:rPr>
              <a:t>碳化</a:t>
            </a:r>
            <a:r>
              <a:rPr lang="zh-CN" altLang="en-US" sz="2800" b="0" dirty="0">
                <a:effectLst/>
              </a:rPr>
              <a:t>硅材料为基础的电力电子器件和微波功率器件也相继问世</a:t>
            </a:r>
            <a:r>
              <a:rPr lang="zh-CN" altLang="en-US" sz="2800" b="0" dirty="0" smtClean="0">
                <a:effectLst/>
              </a:rPr>
              <a:t>。</a:t>
            </a:r>
            <a:endParaRPr lang="en-US" altLang="zh-CN" sz="2800" b="0" dirty="0" smtClean="0">
              <a:effectLst/>
            </a:endParaRPr>
          </a:p>
          <a:p>
            <a:pPr marL="457200" indent="-457200">
              <a:buFont typeface="Wingdings" panose="05000000000000000000" pitchFamily="2" charset="2"/>
              <a:buChar char="Ø"/>
            </a:pPr>
            <a:r>
              <a:rPr lang="zh-CN" altLang="en-US" sz="2800" b="0" dirty="0" smtClean="0">
                <a:effectLst/>
              </a:rPr>
              <a:t>实验</a:t>
            </a:r>
            <a:r>
              <a:rPr lang="zh-CN" altLang="en-US" sz="2800" b="0" dirty="0">
                <a:effectLst/>
              </a:rPr>
              <a:t>表明，</a:t>
            </a:r>
            <a:r>
              <a:rPr lang="zh-CN" altLang="en-US" sz="2800" b="0" dirty="0">
                <a:solidFill>
                  <a:srgbClr val="FF0000"/>
                </a:solidFill>
                <a:effectLst/>
              </a:rPr>
              <a:t>氮化镓</a:t>
            </a:r>
            <a:r>
              <a:rPr lang="zh-CN" altLang="en-US" sz="2800" b="0" dirty="0">
                <a:effectLst/>
              </a:rPr>
              <a:t>具有更好的发光性能，因此蓝光发光领域内碳化硅已被</a:t>
            </a:r>
            <a:r>
              <a:rPr lang="zh-CN" altLang="en-US" sz="2800" b="0" dirty="0" smtClean="0">
                <a:effectLst/>
              </a:rPr>
              <a:t>氮化镓</a:t>
            </a:r>
            <a:r>
              <a:rPr lang="zh-CN" altLang="en-US" sz="2800" b="0" dirty="0">
                <a:effectLst/>
              </a:rPr>
              <a:t>代替，目前氮化镓是蓝光和白光发光器件的主流材料。同时，人们还发现在</a:t>
            </a:r>
            <a:r>
              <a:rPr lang="zh-CN" altLang="en-US" sz="2800" b="0" dirty="0" smtClean="0">
                <a:effectLst/>
              </a:rPr>
              <a:t>微波功率</a:t>
            </a:r>
            <a:r>
              <a:rPr lang="zh-CN" altLang="en-US" sz="2800" b="0" dirty="0">
                <a:effectLst/>
              </a:rPr>
              <a:t>放大领域，氮化镓的输出微波功率比砷化镓和硅高出一个数量级以上。</a:t>
            </a:r>
            <a:endParaRPr lang="zh-CN" altLang="en-US" sz="2800" dirty="0">
              <a:effectLst/>
            </a:endParaRPr>
          </a:p>
        </p:txBody>
      </p:sp>
      <p:sp>
        <p:nvSpPr>
          <p:cNvPr id="4" name="灯片编号占位符 3"/>
          <p:cNvSpPr>
            <a:spLocks noGrp="1"/>
          </p:cNvSpPr>
          <p:nvPr>
            <p:ph type="sldNum" sz="quarter" idx="12"/>
          </p:nvPr>
        </p:nvSpPr>
        <p:spPr/>
        <p:txBody>
          <a:bodyPr/>
          <a:lstStyle/>
          <a:p>
            <a:fld id="{A47A7356-ECF7-41C9-BE80-CD71DF29C55C}" type="slidenum">
              <a:rPr lang="zh-CN" altLang="en-US" smtClean="0"/>
              <a:t>21</a:t>
            </a:fld>
            <a:endParaRPr lang="zh-CN" altLang="en-US"/>
          </a:p>
        </p:txBody>
      </p:sp>
    </p:spTree>
    <p:extLst>
      <p:ext uri="{BB962C8B-B14F-4D97-AF65-F5344CB8AC3E}">
        <p14:creationId xmlns:p14="http://schemas.microsoft.com/office/powerpoint/2010/main" val="3934898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200" dirty="0" smtClean="0">
                <a:effectLst/>
              </a:rPr>
              <a:t>2.5.4 </a:t>
            </a:r>
            <a:r>
              <a:rPr lang="zh-CN" altLang="en-US" sz="3200" b="0" dirty="0" smtClean="0">
                <a:effectLst/>
              </a:rPr>
              <a:t>半导体材料</a:t>
            </a:r>
            <a:r>
              <a:rPr lang="zh-CN" altLang="en-US" sz="3200" b="0" dirty="0">
                <a:effectLst/>
              </a:rPr>
              <a:t>的新探索</a:t>
            </a:r>
            <a:endParaRPr lang="zh-CN" altLang="en-US" sz="3200" dirty="0">
              <a:effectLst/>
            </a:endParaRPr>
          </a:p>
        </p:txBody>
      </p:sp>
      <p:sp>
        <p:nvSpPr>
          <p:cNvPr id="5" name="内容占位符 4"/>
          <p:cNvSpPr>
            <a:spLocks noGrp="1"/>
          </p:cNvSpPr>
          <p:nvPr>
            <p:ph idx="1"/>
          </p:nvPr>
        </p:nvSpPr>
        <p:spPr>
          <a:xfrm>
            <a:off x="457200" y="1412776"/>
            <a:ext cx="8229600" cy="5184576"/>
          </a:xfrm>
        </p:spPr>
        <p:txBody>
          <a:bodyPr>
            <a:normAutofit/>
          </a:bodyPr>
          <a:lstStyle/>
          <a:p>
            <a:pPr marL="457200" indent="-457200">
              <a:buFont typeface="Wingdings" panose="05000000000000000000" pitchFamily="2" charset="2"/>
              <a:buChar char="Ø"/>
            </a:pPr>
            <a:r>
              <a:rPr lang="zh-CN" altLang="en-US" sz="2800" b="0" dirty="0">
                <a:latin typeface="+mn-ea"/>
              </a:rPr>
              <a:t>随着材料技术的不断发展和成熟，新材料层出不穷。人们可以用三种或四种</a:t>
            </a:r>
            <a:r>
              <a:rPr lang="zh-CN" altLang="en-US" sz="2800" b="0" dirty="0" smtClean="0">
                <a:latin typeface="+mn-ea"/>
              </a:rPr>
              <a:t>元素</a:t>
            </a:r>
            <a:r>
              <a:rPr lang="zh-CN" altLang="en-US" sz="2800" b="0" dirty="0">
                <a:latin typeface="+mn-ea"/>
              </a:rPr>
              <a:t>人工合成混晶半导体薄层单晶材料，调节这些元素的比例就可以得到所想要的</a:t>
            </a:r>
            <a:r>
              <a:rPr lang="zh-CN" altLang="en-US" sz="2800" b="0" dirty="0" smtClean="0">
                <a:latin typeface="+mn-ea"/>
              </a:rPr>
              <a:t>不同</a:t>
            </a:r>
            <a:r>
              <a:rPr lang="zh-CN" altLang="en-US" sz="2800" b="0" dirty="0">
                <a:latin typeface="+mn-ea"/>
              </a:rPr>
              <a:t>禁带宽度和不同晶格常数，称此为</a:t>
            </a:r>
            <a:r>
              <a:rPr lang="zh-CN" altLang="en-US" sz="2800" b="0" dirty="0">
                <a:solidFill>
                  <a:srgbClr val="FF0000"/>
                </a:solidFill>
                <a:latin typeface="+mn-ea"/>
              </a:rPr>
              <a:t>能带工程</a:t>
            </a:r>
            <a:r>
              <a:rPr lang="zh-CN" altLang="en-US" sz="2800" b="0" dirty="0" smtClean="0">
                <a:latin typeface="+mn-ea"/>
              </a:rPr>
              <a:t>。</a:t>
            </a:r>
            <a:endParaRPr lang="en-US" altLang="zh-CN" sz="2800" b="0" dirty="0" smtClean="0">
              <a:latin typeface="+mn-ea"/>
            </a:endParaRPr>
          </a:p>
          <a:p>
            <a:pPr marL="457200" indent="-457200">
              <a:buFont typeface="Wingdings" panose="05000000000000000000" pitchFamily="2" charset="2"/>
              <a:buChar char="Ø"/>
            </a:pPr>
            <a:r>
              <a:rPr lang="zh-CN" altLang="en-US" sz="2800" b="0" dirty="0">
                <a:solidFill>
                  <a:srgbClr val="FF0000"/>
                </a:solidFill>
                <a:latin typeface="+mn-ea"/>
              </a:rPr>
              <a:t>金刚石</a:t>
            </a:r>
            <a:r>
              <a:rPr lang="zh-CN" altLang="en-US" sz="2800" b="0" dirty="0">
                <a:latin typeface="+mn-ea"/>
              </a:rPr>
              <a:t>具有最大的禁带宽度、最高的击穿场强和最大的热导率，被称为最终</a:t>
            </a:r>
            <a:r>
              <a:rPr lang="zh-CN" altLang="en-US" sz="2800" b="0" dirty="0" smtClean="0">
                <a:latin typeface="+mn-ea"/>
              </a:rPr>
              <a:t>的半导体</a:t>
            </a:r>
            <a:r>
              <a:rPr lang="zh-CN" altLang="en-US" sz="2800" b="0" dirty="0">
                <a:latin typeface="+mn-ea"/>
              </a:rPr>
              <a:t>。此外，极窄带隙半导体材料，如</a:t>
            </a:r>
            <a:r>
              <a:rPr lang="en-US" altLang="zh-CN" sz="2800" b="0" dirty="0" err="1" smtClean="0">
                <a:latin typeface="+mn-ea"/>
              </a:rPr>
              <a:t>InAs</a:t>
            </a:r>
            <a:r>
              <a:rPr lang="zh-CN" altLang="en-US" sz="2800" b="0" dirty="0" smtClean="0">
                <a:latin typeface="+mn-ea"/>
              </a:rPr>
              <a:t>（</a:t>
            </a:r>
            <a:r>
              <a:rPr lang="en-US" altLang="zh-CN" sz="2800" b="0" dirty="0">
                <a:latin typeface="+mn-ea"/>
              </a:rPr>
              <a:t>0.36 eV</a:t>
            </a:r>
            <a:r>
              <a:rPr lang="zh-CN" altLang="en-US" sz="2800" b="0" dirty="0">
                <a:latin typeface="+mn-ea"/>
              </a:rPr>
              <a:t>）等，也被人们广泛研究</a:t>
            </a:r>
            <a:r>
              <a:rPr lang="zh-CN" altLang="en-US" sz="2800" b="0" dirty="0" smtClean="0">
                <a:latin typeface="+mn-ea"/>
              </a:rPr>
              <a:t>。</a:t>
            </a:r>
            <a:endParaRPr lang="en-US" altLang="zh-CN" sz="2800" b="0" dirty="0" smtClean="0">
              <a:latin typeface="+mn-ea"/>
            </a:endParaRPr>
          </a:p>
          <a:p>
            <a:pPr marL="457200" indent="-457200">
              <a:buFont typeface="Wingdings" panose="05000000000000000000" pitchFamily="2" charset="2"/>
              <a:buChar char="Ø"/>
            </a:pPr>
            <a:r>
              <a:rPr lang="zh-CN" altLang="en-US" sz="2800" dirty="0">
                <a:latin typeface="+mn-ea"/>
              </a:rPr>
              <a:t>石墨</a:t>
            </a:r>
            <a:r>
              <a:rPr lang="zh-CN" altLang="en-US" sz="2800" dirty="0" smtClean="0">
                <a:latin typeface="+mn-ea"/>
              </a:rPr>
              <a:t>烯与碳纳米管等半导体材料。</a:t>
            </a:r>
            <a:endParaRPr lang="zh-CN" altLang="en-US" sz="2800" b="0" dirty="0">
              <a:latin typeface="+mn-ea"/>
            </a:endParaRPr>
          </a:p>
          <a:p>
            <a:pPr marL="0" indent="0"/>
            <a:endParaRPr lang="zh-CN" altLang="en-US" sz="2800" b="0" dirty="0">
              <a:latin typeface="+mn-ea"/>
            </a:endParaRPr>
          </a:p>
          <a:p>
            <a:pPr marL="0" indent="0"/>
            <a:endParaRPr lang="zh-CN" altLang="en-US" sz="2800" b="0" dirty="0">
              <a:latin typeface="+mn-ea"/>
            </a:endParaRPr>
          </a:p>
        </p:txBody>
      </p:sp>
      <p:sp>
        <p:nvSpPr>
          <p:cNvPr id="3" name="灯片编号占位符 2"/>
          <p:cNvSpPr>
            <a:spLocks noGrp="1"/>
          </p:cNvSpPr>
          <p:nvPr>
            <p:ph type="sldNum" sz="quarter" idx="12"/>
          </p:nvPr>
        </p:nvSpPr>
        <p:spPr/>
        <p:txBody>
          <a:bodyPr/>
          <a:lstStyle/>
          <a:p>
            <a:fld id="{A47A7356-ECF7-41C9-BE80-CD71DF29C55C}" type="slidenum">
              <a:rPr lang="zh-CN" altLang="en-US" smtClean="0"/>
              <a:t>22</a:t>
            </a:fld>
            <a:endParaRPr lang="zh-CN" altLang="en-US"/>
          </a:p>
        </p:txBody>
      </p:sp>
    </p:spTree>
    <p:extLst>
      <p:ext uri="{BB962C8B-B14F-4D97-AF65-F5344CB8AC3E}">
        <p14:creationId xmlns:p14="http://schemas.microsoft.com/office/powerpoint/2010/main" val="23187272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1824"/>
            <a:ext cx="8229600" cy="1143000"/>
          </a:xfrm>
        </p:spPr>
        <p:txBody>
          <a:bodyPr/>
          <a:lstStyle/>
          <a:p>
            <a:r>
              <a:rPr lang="zh-CN" altLang="en-US" sz="2800" b="0" dirty="0">
                <a:effectLst/>
                <a:latin typeface="Times New Roman" pitchFamily="18" charset="0"/>
              </a:rPr>
              <a:t>几种常见半导体材料的主要特性</a:t>
            </a:r>
            <a:r>
              <a:rPr lang="zh-CN" altLang="en-US" sz="2800" b="0" dirty="0" smtClean="0">
                <a:effectLst/>
                <a:latin typeface="Times New Roman" pitchFamily="18" charset="0"/>
              </a:rPr>
              <a:t>参数</a:t>
            </a:r>
            <a:endParaRPr lang="zh-CN" altLang="en-US" sz="2800" b="0" dirty="0">
              <a:effectLst/>
            </a:endParaRPr>
          </a:p>
        </p:txBody>
      </p:sp>
      <p:pic>
        <p:nvPicPr>
          <p:cNvPr id="4" name="图片 1"/>
          <p:cNvPicPr>
            <a:picLocks noChangeAspect="1"/>
          </p:cNvPicPr>
          <p:nvPr/>
        </p:nvPicPr>
        <p:blipFill rotWithShape="1">
          <a:blip r:embed="rId2">
            <a:extLst>
              <a:ext uri="{28A0092B-C50C-407E-A947-70E740481C1C}">
                <a14:useLocalDpi xmlns:a14="http://schemas.microsoft.com/office/drawing/2010/main" val="0"/>
              </a:ext>
            </a:extLst>
          </a:blip>
          <a:srcRect l="9632" t="46149" r="10155" b="19148"/>
          <a:stretch/>
        </p:blipFill>
        <p:spPr bwMode="auto">
          <a:xfrm>
            <a:off x="0" y="2276872"/>
            <a:ext cx="9108504" cy="27858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fld id="{A47A7356-ECF7-41C9-BE80-CD71DF29C55C}" type="slidenum">
              <a:rPr lang="zh-CN" altLang="en-US" smtClean="0"/>
              <a:t>23</a:t>
            </a:fld>
            <a:endParaRPr lang="zh-CN" altLang="en-US"/>
          </a:p>
        </p:txBody>
      </p:sp>
    </p:spTree>
    <p:extLst>
      <p:ext uri="{BB962C8B-B14F-4D97-AF65-F5344CB8AC3E}">
        <p14:creationId xmlns:p14="http://schemas.microsoft.com/office/powerpoint/2010/main" val="40470305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CC"/>
                </a:solidFill>
              </a:rPr>
              <a:t>更多半导体</a:t>
            </a:r>
            <a:endParaRPr lang="zh-CN" altLang="en-US" dirty="0">
              <a:solidFill>
                <a:srgbClr val="0000CC"/>
              </a:solidFill>
            </a:endParaRPr>
          </a:p>
        </p:txBody>
      </p:sp>
      <p:sp>
        <p:nvSpPr>
          <p:cNvPr id="3" name="内容占位符 2"/>
          <p:cNvSpPr>
            <a:spLocks noGrp="1"/>
          </p:cNvSpPr>
          <p:nvPr>
            <p:ph idx="1"/>
          </p:nvPr>
        </p:nvSpPr>
        <p:spPr/>
        <p:txBody>
          <a:bodyPr/>
          <a:lstStyle/>
          <a:p>
            <a:r>
              <a:rPr lang="zh-CN" altLang="en-US" sz="3600" dirty="0" smtClean="0"/>
              <a:t>有机半导体</a:t>
            </a:r>
            <a:endParaRPr lang="en-US" altLang="zh-CN" sz="3600" dirty="0" smtClean="0"/>
          </a:p>
          <a:p>
            <a:r>
              <a:rPr lang="zh-CN" altLang="en-US" sz="3600" dirty="0" smtClean="0"/>
              <a:t>非晶半导体</a:t>
            </a:r>
            <a:endParaRPr lang="en-US" altLang="zh-CN" sz="3600" dirty="0" smtClean="0"/>
          </a:p>
          <a:p>
            <a:endParaRPr lang="zh-CN" altLang="en-US" dirty="0"/>
          </a:p>
        </p:txBody>
      </p:sp>
      <p:sp>
        <p:nvSpPr>
          <p:cNvPr id="4" name="灯片编号占位符 3"/>
          <p:cNvSpPr>
            <a:spLocks noGrp="1"/>
          </p:cNvSpPr>
          <p:nvPr>
            <p:ph type="sldNum" sz="quarter" idx="12"/>
          </p:nvPr>
        </p:nvSpPr>
        <p:spPr/>
        <p:txBody>
          <a:bodyPr/>
          <a:lstStyle/>
          <a:p>
            <a:fld id="{A47A7356-ECF7-41C9-BE80-CD71DF29C55C}" type="slidenum">
              <a:rPr lang="zh-CN" altLang="en-US" smtClean="0"/>
              <a:t>24</a:t>
            </a:fld>
            <a:endParaRPr lang="zh-CN" altLang="en-US"/>
          </a:p>
        </p:txBody>
      </p:sp>
    </p:spTree>
    <p:extLst>
      <p:ext uri="{BB962C8B-B14F-4D97-AF65-F5344CB8AC3E}">
        <p14:creationId xmlns:p14="http://schemas.microsoft.com/office/powerpoint/2010/main" val="366001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484784"/>
            <a:ext cx="8229600" cy="3226370"/>
          </a:xfrm>
        </p:spPr>
        <p:txBody>
          <a:bodyPr>
            <a:normAutofit/>
          </a:bodyPr>
          <a:lstStyle/>
          <a:p>
            <a:pPr>
              <a:lnSpc>
                <a:spcPct val="150000"/>
              </a:lnSpc>
            </a:pPr>
            <a:r>
              <a:rPr lang="zh-CN" altLang="en-US" sz="4800" b="1" dirty="0" smtClean="0">
                <a:solidFill>
                  <a:srgbClr val="0000CC"/>
                </a:solidFill>
              </a:rPr>
              <a:t>第三章</a:t>
            </a:r>
            <a:r>
              <a:rPr lang="en-US" altLang="zh-CN" sz="4800" b="1" dirty="0" smtClean="0">
                <a:solidFill>
                  <a:srgbClr val="0000CC"/>
                </a:solidFill>
              </a:rPr>
              <a:t/>
            </a:r>
            <a:br>
              <a:rPr lang="en-US" altLang="zh-CN" sz="4800" b="1" dirty="0" smtClean="0">
                <a:solidFill>
                  <a:srgbClr val="0000CC"/>
                </a:solidFill>
              </a:rPr>
            </a:br>
            <a:r>
              <a:rPr lang="zh-CN" altLang="en-US" sz="4800" b="1" dirty="0" smtClean="0">
                <a:solidFill>
                  <a:srgbClr val="0000CC"/>
                </a:solidFill>
              </a:rPr>
              <a:t>硅片（晶圆）制造流程</a:t>
            </a:r>
            <a:endParaRPr lang="zh-CN" altLang="en-US" sz="4800" b="1" dirty="0">
              <a:solidFill>
                <a:srgbClr val="FF0000"/>
              </a:solidFill>
            </a:endParaRPr>
          </a:p>
        </p:txBody>
      </p:sp>
      <p:sp>
        <p:nvSpPr>
          <p:cNvPr id="4" name="灯片编号占位符 3"/>
          <p:cNvSpPr>
            <a:spLocks noGrp="1"/>
          </p:cNvSpPr>
          <p:nvPr>
            <p:ph type="sldNum" sz="quarter" idx="12"/>
          </p:nvPr>
        </p:nvSpPr>
        <p:spPr/>
        <p:txBody>
          <a:bodyPr/>
          <a:lstStyle/>
          <a:p>
            <a:fld id="{A47A7356-ECF7-41C9-BE80-CD71DF29C55C}" type="slidenum">
              <a:rPr lang="zh-CN" altLang="en-US" smtClean="0"/>
              <a:t>25</a:t>
            </a:fld>
            <a:endParaRPr lang="zh-CN" altLang="en-US"/>
          </a:p>
        </p:txBody>
      </p:sp>
    </p:spTree>
    <p:extLst>
      <p:ext uri="{BB962C8B-B14F-4D97-AF65-F5344CB8AC3E}">
        <p14:creationId xmlns:p14="http://schemas.microsoft.com/office/powerpoint/2010/main" val="1988865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3"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7F59844E-D133-48D3-85CF-7B3AA4EBA857}" type="slidenum">
              <a:rPr lang="en-US" altLang="zh-CN" sz="1200">
                <a:ea typeface="宋体" pitchFamily="2" charset="-122"/>
              </a:rPr>
              <a:pPr algn="r">
                <a:buClrTx/>
                <a:buFontTx/>
                <a:buNone/>
              </a:pPr>
              <a:t>26</a:t>
            </a:fld>
            <a:endParaRPr lang="en-US" altLang="zh-CN" sz="1200">
              <a:ea typeface="宋体" pitchFamily="2" charset="-122"/>
            </a:endParaRPr>
          </a:p>
        </p:txBody>
      </p:sp>
      <p:sp>
        <p:nvSpPr>
          <p:cNvPr id="627715" name="Rectangle 3"/>
          <p:cNvSpPr>
            <a:spLocks noGrp="1" noChangeArrowheads="1"/>
          </p:cNvSpPr>
          <p:nvPr>
            <p:ph type="subTitle" idx="4294967295"/>
          </p:nvPr>
        </p:nvSpPr>
        <p:spPr>
          <a:xfrm>
            <a:off x="366713" y="692696"/>
            <a:ext cx="6400800"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a:t>
            </a:r>
            <a:r>
              <a:rPr lang="zh-CN" altLang="en-US" sz="3600" b="1" dirty="0" smtClean="0">
                <a:solidFill>
                  <a:srgbClr val="0000CC"/>
                </a:solidFill>
                <a:effectLst>
                  <a:outerShdw blurRad="38100" dist="38100" dir="2700000" algn="tl">
                    <a:srgbClr val="C0C0C0"/>
                  </a:outerShdw>
                </a:effectLst>
              </a:rPr>
              <a:t>制备的四个步骤</a:t>
            </a:r>
            <a:endParaRPr lang="zh-CN" altLang="en-US" sz="3600" b="1" dirty="0">
              <a:solidFill>
                <a:srgbClr val="0000CC"/>
              </a:solidFill>
              <a:effectLst>
                <a:outerShdw blurRad="38100" dist="38100" dir="2700000" algn="tl">
                  <a:srgbClr val="C0C0C0"/>
                </a:outerShdw>
              </a:effectLst>
            </a:endParaRPr>
          </a:p>
        </p:txBody>
      </p:sp>
      <p:sp>
        <p:nvSpPr>
          <p:cNvPr id="627717" name="Rectangle 5"/>
          <p:cNvSpPr>
            <a:spLocks noChangeArrowheads="1"/>
          </p:cNvSpPr>
          <p:nvPr/>
        </p:nvSpPr>
        <p:spPr bwMode="auto">
          <a:xfrm>
            <a:off x="976313" y="2484016"/>
            <a:ext cx="694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a:ea typeface="宋体" pitchFamily="2" charset="-122"/>
              </a:rPr>
              <a:t>A</a:t>
            </a:r>
            <a:r>
              <a:rPr kumimoji="1" lang="zh-CN" altLang="en-US" sz="2400">
                <a:ea typeface="宋体" pitchFamily="2" charset="-122"/>
              </a:rPr>
              <a:t>：</a:t>
            </a:r>
            <a:r>
              <a:rPr kumimoji="1" lang="zh-CN" altLang="en-US" sz="2400">
                <a:solidFill>
                  <a:srgbClr val="D60093"/>
                </a:solidFill>
                <a:latin typeface="隶书" pitchFamily="49" charset="-122"/>
                <a:ea typeface="隶书" pitchFamily="49" charset="-122"/>
              </a:rPr>
              <a:t>矿石到高纯气体的转变（石英砂冶炼制粗硅）</a:t>
            </a:r>
            <a:r>
              <a:rPr kumimoji="1" lang="zh-CN" altLang="en-US" sz="2400">
                <a:solidFill>
                  <a:srgbClr val="D60093"/>
                </a:solidFill>
                <a:latin typeface="隶书" pitchFamily="49" charset="-122"/>
                <a:ea typeface="隶书" pitchFamily="49" charset="-122"/>
                <a:cs typeface="Tahoma" pitchFamily="34" charset="0"/>
              </a:rPr>
              <a:t> </a:t>
            </a:r>
          </a:p>
        </p:txBody>
      </p:sp>
      <p:sp>
        <p:nvSpPr>
          <p:cNvPr id="627718" name="Rectangle 6"/>
          <p:cNvSpPr>
            <a:spLocks noChangeArrowheads="1"/>
          </p:cNvSpPr>
          <p:nvPr/>
        </p:nvSpPr>
        <p:spPr bwMode="auto">
          <a:xfrm>
            <a:off x="969963" y="3115841"/>
            <a:ext cx="313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a:ea typeface="宋体" pitchFamily="2" charset="-122"/>
              </a:rPr>
              <a:t>B</a:t>
            </a:r>
            <a:r>
              <a:rPr kumimoji="1" lang="zh-CN" altLang="en-US" sz="2400">
                <a:ea typeface="宋体" pitchFamily="2" charset="-122"/>
              </a:rPr>
              <a:t>：</a:t>
            </a:r>
            <a:r>
              <a:rPr kumimoji="1" lang="zh-CN" altLang="en-US" sz="2400">
                <a:solidFill>
                  <a:srgbClr val="D60093"/>
                </a:solidFill>
                <a:ea typeface="隶书" pitchFamily="49" charset="-122"/>
              </a:rPr>
              <a:t>气体到多晶的转变</a:t>
            </a:r>
          </a:p>
        </p:txBody>
      </p:sp>
      <p:sp>
        <p:nvSpPr>
          <p:cNvPr id="627719" name="Rectangle 7"/>
          <p:cNvSpPr>
            <a:spLocks noChangeArrowheads="1"/>
          </p:cNvSpPr>
          <p:nvPr/>
        </p:nvSpPr>
        <p:spPr bwMode="auto">
          <a:xfrm>
            <a:off x="944563" y="4469978"/>
            <a:ext cx="780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a:ea typeface="宋体" pitchFamily="2" charset="-122"/>
              </a:rPr>
              <a:t>C</a:t>
            </a:r>
            <a:r>
              <a:rPr kumimoji="1" lang="zh-CN" altLang="en-US" sz="2400">
                <a:ea typeface="宋体" pitchFamily="2" charset="-122"/>
              </a:rPr>
              <a:t>：</a:t>
            </a:r>
            <a:r>
              <a:rPr kumimoji="1" lang="zh-CN" altLang="en-US" sz="2400">
                <a:solidFill>
                  <a:srgbClr val="D60093"/>
                </a:solidFill>
                <a:ea typeface="隶书" pitchFamily="49" charset="-122"/>
              </a:rPr>
              <a:t>多晶到单晶，掺杂晶棒的转变（拉单晶、晶体生长）</a:t>
            </a:r>
            <a:r>
              <a:rPr kumimoji="1" lang="zh-CN" altLang="en-US" sz="2400">
                <a:ea typeface="宋体" pitchFamily="2" charset="-122"/>
              </a:rPr>
              <a:t> </a:t>
            </a:r>
          </a:p>
        </p:txBody>
      </p:sp>
      <p:sp>
        <p:nvSpPr>
          <p:cNvPr id="627720" name="Text Box 8"/>
          <p:cNvSpPr txBox="1">
            <a:spLocks noChangeArrowheads="1"/>
          </p:cNvSpPr>
          <p:nvPr/>
        </p:nvSpPr>
        <p:spPr bwMode="auto">
          <a:xfrm>
            <a:off x="976313" y="5060528"/>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spcBef>
                <a:spcPct val="50000"/>
              </a:spcBef>
              <a:buClrTx/>
              <a:buFontTx/>
              <a:buNone/>
            </a:pPr>
            <a:r>
              <a:rPr kumimoji="1" lang="en-US" altLang="zh-CN" sz="2400">
                <a:ea typeface="宋体" pitchFamily="2" charset="-122"/>
              </a:rPr>
              <a:t>D</a:t>
            </a:r>
            <a:r>
              <a:rPr kumimoji="1" lang="zh-CN" altLang="en-US" sz="2400">
                <a:ea typeface="宋体" pitchFamily="2" charset="-122"/>
              </a:rPr>
              <a:t>：</a:t>
            </a:r>
            <a:r>
              <a:rPr kumimoji="1" lang="zh-CN" altLang="en-US" sz="2400">
                <a:solidFill>
                  <a:srgbClr val="D60093"/>
                </a:solidFill>
                <a:ea typeface="隶书" pitchFamily="49" charset="-122"/>
              </a:rPr>
              <a:t>晶棒到晶圆的制备</a:t>
            </a:r>
            <a:r>
              <a:rPr kumimoji="1" lang="zh-CN" altLang="en-US" sz="2400">
                <a:solidFill>
                  <a:srgbClr val="D60093"/>
                </a:solidFill>
                <a:ea typeface="宋体" pitchFamily="2" charset="-122"/>
              </a:rPr>
              <a:t> </a:t>
            </a:r>
          </a:p>
        </p:txBody>
      </p:sp>
      <p:sp>
        <p:nvSpPr>
          <p:cNvPr id="1428491" name="Text Box 9"/>
          <p:cNvSpPr txBox="1">
            <a:spLocks noChangeArrowheads="1"/>
          </p:cNvSpPr>
          <p:nvPr/>
        </p:nvSpPr>
        <p:spPr bwMode="auto">
          <a:xfrm>
            <a:off x="323850" y="1772816"/>
            <a:ext cx="504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spcBef>
                <a:spcPct val="50000"/>
              </a:spcBef>
              <a:buClrTx/>
              <a:buFont typeface="Wingdings" pitchFamily="2" charset="2"/>
              <a:buChar char="u"/>
            </a:pPr>
            <a:r>
              <a:rPr kumimoji="1" lang="zh-CN" altLang="en-US" sz="2400" b="1">
                <a:solidFill>
                  <a:srgbClr val="33CC33"/>
                </a:solidFill>
                <a:latin typeface="Tahoma" pitchFamily="34" charset="0"/>
                <a:ea typeface="宋体" pitchFamily="2" charset="-122"/>
              </a:rPr>
              <a:t>芯片制造的第一阶段：材料准备</a:t>
            </a:r>
          </a:p>
        </p:txBody>
      </p:sp>
      <p:sp>
        <p:nvSpPr>
          <p:cNvPr id="627722" name="Text Box 10"/>
          <p:cNvSpPr txBox="1">
            <a:spLocks noChangeArrowheads="1"/>
          </p:cNvSpPr>
          <p:nvPr/>
        </p:nvSpPr>
        <p:spPr bwMode="auto">
          <a:xfrm>
            <a:off x="373063" y="3765128"/>
            <a:ext cx="6935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spcBef>
                <a:spcPct val="50000"/>
              </a:spcBef>
              <a:buClrTx/>
              <a:buFont typeface="Wingdings" pitchFamily="2" charset="2"/>
              <a:buChar char="u"/>
            </a:pPr>
            <a:r>
              <a:rPr kumimoji="1" lang="zh-CN" altLang="en-US" sz="2400" b="1">
                <a:solidFill>
                  <a:srgbClr val="33CC33"/>
                </a:solidFill>
                <a:latin typeface="Tahoma" pitchFamily="34" charset="0"/>
                <a:ea typeface="宋体" pitchFamily="2" charset="-122"/>
              </a:rPr>
              <a:t>芯片制造的第二阶段：晶体生长和晶圆制备</a:t>
            </a:r>
          </a:p>
        </p:txBody>
      </p:sp>
    </p:spTree>
    <p:extLst>
      <p:ext uri="{BB962C8B-B14F-4D97-AF65-F5344CB8AC3E}">
        <p14:creationId xmlns:p14="http://schemas.microsoft.com/office/powerpoint/2010/main" val="2155934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7717"/>
                                        </p:tgtEl>
                                        <p:attrNameLst>
                                          <p:attrName>style.visibility</p:attrName>
                                        </p:attrNameLst>
                                      </p:cBhvr>
                                      <p:to>
                                        <p:strVal val="visible"/>
                                      </p:to>
                                    </p:set>
                                    <p:anim calcmode="lin" valueType="num">
                                      <p:cBhvr additive="base">
                                        <p:cTn id="7" dur="500" fill="hold"/>
                                        <p:tgtEl>
                                          <p:spTgt spid="627717"/>
                                        </p:tgtEl>
                                        <p:attrNameLst>
                                          <p:attrName>ppt_x</p:attrName>
                                        </p:attrNameLst>
                                      </p:cBhvr>
                                      <p:tavLst>
                                        <p:tav tm="0">
                                          <p:val>
                                            <p:strVal val="0-#ppt_w/2"/>
                                          </p:val>
                                        </p:tav>
                                        <p:tav tm="100000">
                                          <p:val>
                                            <p:strVal val="#ppt_x"/>
                                          </p:val>
                                        </p:tav>
                                      </p:tavLst>
                                    </p:anim>
                                    <p:anim calcmode="lin" valueType="num">
                                      <p:cBhvr additive="base">
                                        <p:cTn id="8" dur="500" fill="hold"/>
                                        <p:tgtEl>
                                          <p:spTgt spid="6277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7718"/>
                                        </p:tgtEl>
                                        <p:attrNameLst>
                                          <p:attrName>style.visibility</p:attrName>
                                        </p:attrNameLst>
                                      </p:cBhvr>
                                      <p:to>
                                        <p:strVal val="visible"/>
                                      </p:to>
                                    </p:set>
                                    <p:anim calcmode="lin" valueType="num">
                                      <p:cBhvr additive="base">
                                        <p:cTn id="13" dur="500" fill="hold"/>
                                        <p:tgtEl>
                                          <p:spTgt spid="627718"/>
                                        </p:tgtEl>
                                        <p:attrNameLst>
                                          <p:attrName>ppt_x</p:attrName>
                                        </p:attrNameLst>
                                      </p:cBhvr>
                                      <p:tavLst>
                                        <p:tav tm="0">
                                          <p:val>
                                            <p:strVal val="0-#ppt_w/2"/>
                                          </p:val>
                                        </p:tav>
                                        <p:tav tm="100000">
                                          <p:val>
                                            <p:strVal val="#ppt_x"/>
                                          </p:val>
                                        </p:tav>
                                      </p:tavLst>
                                    </p:anim>
                                    <p:anim calcmode="lin" valueType="num">
                                      <p:cBhvr additive="base">
                                        <p:cTn id="14" dur="500" fill="hold"/>
                                        <p:tgtEl>
                                          <p:spTgt spid="62771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27722"/>
                                        </p:tgtEl>
                                        <p:attrNameLst>
                                          <p:attrName>style.visibility</p:attrName>
                                        </p:attrNameLst>
                                      </p:cBhvr>
                                      <p:to>
                                        <p:strVal val="visible"/>
                                      </p:to>
                                    </p:set>
                                    <p:anim calcmode="lin" valueType="num">
                                      <p:cBhvr additive="base">
                                        <p:cTn id="19" dur="500" fill="hold"/>
                                        <p:tgtEl>
                                          <p:spTgt spid="627722"/>
                                        </p:tgtEl>
                                        <p:attrNameLst>
                                          <p:attrName>ppt_x</p:attrName>
                                        </p:attrNameLst>
                                      </p:cBhvr>
                                      <p:tavLst>
                                        <p:tav tm="0">
                                          <p:val>
                                            <p:strVal val="0-#ppt_w/2"/>
                                          </p:val>
                                        </p:tav>
                                        <p:tav tm="100000">
                                          <p:val>
                                            <p:strVal val="#ppt_x"/>
                                          </p:val>
                                        </p:tav>
                                      </p:tavLst>
                                    </p:anim>
                                    <p:anim calcmode="lin" valueType="num">
                                      <p:cBhvr additive="base">
                                        <p:cTn id="20" dur="500" fill="hold"/>
                                        <p:tgtEl>
                                          <p:spTgt spid="62772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27719"/>
                                        </p:tgtEl>
                                        <p:attrNameLst>
                                          <p:attrName>style.visibility</p:attrName>
                                        </p:attrNameLst>
                                      </p:cBhvr>
                                      <p:to>
                                        <p:strVal val="visible"/>
                                      </p:to>
                                    </p:set>
                                    <p:anim calcmode="lin" valueType="num">
                                      <p:cBhvr additive="base">
                                        <p:cTn id="25" dur="500" fill="hold"/>
                                        <p:tgtEl>
                                          <p:spTgt spid="627719"/>
                                        </p:tgtEl>
                                        <p:attrNameLst>
                                          <p:attrName>ppt_x</p:attrName>
                                        </p:attrNameLst>
                                      </p:cBhvr>
                                      <p:tavLst>
                                        <p:tav tm="0">
                                          <p:val>
                                            <p:strVal val="0-#ppt_w/2"/>
                                          </p:val>
                                        </p:tav>
                                        <p:tav tm="100000">
                                          <p:val>
                                            <p:strVal val="#ppt_x"/>
                                          </p:val>
                                        </p:tav>
                                      </p:tavLst>
                                    </p:anim>
                                    <p:anim calcmode="lin" valueType="num">
                                      <p:cBhvr additive="base">
                                        <p:cTn id="26" dur="500" fill="hold"/>
                                        <p:tgtEl>
                                          <p:spTgt spid="62771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27720"/>
                                        </p:tgtEl>
                                        <p:attrNameLst>
                                          <p:attrName>style.visibility</p:attrName>
                                        </p:attrNameLst>
                                      </p:cBhvr>
                                      <p:to>
                                        <p:strVal val="visible"/>
                                      </p:to>
                                    </p:set>
                                    <p:anim calcmode="lin" valueType="num">
                                      <p:cBhvr additive="base">
                                        <p:cTn id="31" dur="500" fill="hold"/>
                                        <p:tgtEl>
                                          <p:spTgt spid="627720"/>
                                        </p:tgtEl>
                                        <p:attrNameLst>
                                          <p:attrName>ppt_x</p:attrName>
                                        </p:attrNameLst>
                                      </p:cBhvr>
                                      <p:tavLst>
                                        <p:tav tm="0">
                                          <p:val>
                                            <p:strVal val="0-#ppt_w/2"/>
                                          </p:val>
                                        </p:tav>
                                        <p:tav tm="100000">
                                          <p:val>
                                            <p:strVal val="#ppt_x"/>
                                          </p:val>
                                        </p:tav>
                                      </p:tavLst>
                                    </p:anim>
                                    <p:anim calcmode="lin" valueType="num">
                                      <p:cBhvr additive="base">
                                        <p:cTn id="32" dur="500" fill="hold"/>
                                        <p:tgtEl>
                                          <p:spTgt spid="6277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17" grpId="0" autoUpdateAnimBg="0"/>
      <p:bldP spid="627718" grpId="0" autoUpdateAnimBg="0"/>
      <p:bldP spid="627719" grpId="0" autoUpdateAnimBg="0"/>
      <p:bldP spid="627720" grpId="0" autoUpdateAnimBg="0"/>
      <p:bldP spid="627722"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0531"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C51AB8B9-C62B-455F-8678-AD99952F8702}" type="slidenum">
              <a:rPr lang="en-US" altLang="zh-CN" sz="1200">
                <a:ea typeface="宋体" pitchFamily="2" charset="-122"/>
              </a:rPr>
              <a:pPr algn="r">
                <a:buClrTx/>
                <a:buFontTx/>
                <a:buNone/>
              </a:pPr>
              <a:t>27</a:t>
            </a:fld>
            <a:endParaRPr lang="en-US" altLang="zh-CN" sz="1200">
              <a:ea typeface="宋体" pitchFamily="2" charset="-122"/>
            </a:endParaRPr>
          </a:p>
        </p:txBody>
      </p:sp>
      <p:sp>
        <p:nvSpPr>
          <p:cNvPr id="629763" name="Rectangle 3"/>
          <p:cNvSpPr>
            <a:spLocks noGrp="1" noChangeArrowheads="1"/>
          </p:cNvSpPr>
          <p:nvPr>
            <p:ph type="subTitle" idx="4294967295"/>
          </p:nvPr>
        </p:nvSpPr>
        <p:spPr>
          <a:xfrm>
            <a:off x="228600" y="893763"/>
            <a:ext cx="7799388" cy="533400"/>
          </a:xfrm>
        </p:spPr>
        <p:txBody>
          <a:bodyPr>
            <a:normAutofit fontScale="92500" lnSpcReduction="20000"/>
          </a:bodyPr>
          <a:lstStyle/>
          <a:p>
            <a:pPr marL="0" indent="0" algn="just">
              <a:lnSpc>
                <a:spcPct val="90000"/>
              </a:lnSpc>
              <a:buFont typeface="Wingdings 2" pitchFamily="18" charset="2"/>
              <a:buNone/>
            </a:pPr>
            <a:r>
              <a:rPr lang="zh-CN" altLang="en-US" sz="4000" b="1" dirty="0" smtClean="0">
                <a:solidFill>
                  <a:srgbClr val="0000CC"/>
                </a:solidFill>
                <a:effectLst>
                  <a:outerShdw blurRad="38100" dist="38100" dir="2700000" algn="tl">
                    <a:srgbClr val="C0C0C0"/>
                  </a:outerShdw>
                </a:effectLst>
              </a:rPr>
              <a:t>晶</a:t>
            </a:r>
            <a:r>
              <a:rPr lang="zh-CN" altLang="en-US" sz="4000" b="1" dirty="0">
                <a:solidFill>
                  <a:srgbClr val="0000CC"/>
                </a:solidFill>
                <a:effectLst>
                  <a:outerShdw blurRad="38100" dist="38100" dir="2700000" algn="tl">
                    <a:srgbClr val="C0C0C0"/>
                  </a:outerShdw>
                </a:effectLst>
              </a:rPr>
              <a:t>圆制备</a:t>
            </a:r>
            <a:r>
              <a:rPr lang="zh-CN" altLang="en-US" sz="3600" b="1" dirty="0">
                <a:solidFill>
                  <a:srgbClr val="0000CC"/>
                </a:solidFill>
                <a:effectLst>
                  <a:outerShdw blurRad="38100" dist="38100" dir="2700000" algn="tl">
                    <a:srgbClr val="C0C0C0"/>
                  </a:outerShdw>
                </a:effectLst>
              </a:rPr>
              <a:t>（</a:t>
            </a:r>
            <a:r>
              <a:rPr lang="en-US" altLang="zh-CN" sz="3600" b="1" dirty="0">
                <a:solidFill>
                  <a:srgbClr val="0000CC"/>
                </a:solidFill>
                <a:effectLst>
                  <a:outerShdw blurRad="38100" dist="38100" dir="2700000" algn="tl">
                    <a:srgbClr val="C0C0C0"/>
                  </a:outerShdw>
                </a:effectLst>
              </a:rPr>
              <a:t>1</a:t>
            </a:r>
            <a:r>
              <a:rPr lang="zh-CN" altLang="en-US" sz="3600" b="1" dirty="0">
                <a:solidFill>
                  <a:srgbClr val="0000CC"/>
                </a:solidFill>
                <a:effectLst>
                  <a:outerShdw blurRad="38100" dist="38100" dir="2700000" algn="tl">
                    <a:srgbClr val="C0C0C0"/>
                  </a:outerShdw>
                </a:effectLst>
              </a:rPr>
              <a:t>）获取多晶</a:t>
            </a:r>
          </a:p>
        </p:txBody>
      </p:sp>
      <p:sp>
        <p:nvSpPr>
          <p:cNvPr id="629767" name="Rectangle 7"/>
          <p:cNvSpPr>
            <a:spLocks noChangeArrowheads="1"/>
          </p:cNvSpPr>
          <p:nvPr/>
        </p:nvSpPr>
        <p:spPr bwMode="auto">
          <a:xfrm>
            <a:off x="250825" y="1916113"/>
            <a:ext cx="8280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latin typeface="Times New Roman" pitchFamily="18" charset="0"/>
                <a:ea typeface="宋体" pitchFamily="2" charset="-122"/>
                <a:cs typeface="Times New Roman" pitchFamily="18" charset="0"/>
              </a:rPr>
              <a:t>①</a:t>
            </a:r>
            <a:r>
              <a:rPr kumimoji="1" lang="zh-CN" altLang="en-US" sz="2400" b="1">
                <a:solidFill>
                  <a:srgbClr val="800000"/>
                </a:solidFill>
                <a:latin typeface="Times New Roman" pitchFamily="18" charset="0"/>
                <a:ea typeface="宋体" pitchFamily="2" charset="-122"/>
                <a:cs typeface="Times New Roman" pitchFamily="18" charset="0"/>
              </a:rPr>
              <a:t>冶炼　</a:t>
            </a:r>
          </a:p>
          <a:p>
            <a:pPr algn="just">
              <a:buClrTx/>
              <a:buFontTx/>
              <a:buNone/>
            </a:pPr>
            <a:endParaRPr kumimoji="1" lang="zh-CN" altLang="en-US" sz="2400" b="1">
              <a:latin typeface="Times New Roman" pitchFamily="18" charset="0"/>
              <a:ea typeface="宋体" pitchFamily="2" charset="-122"/>
              <a:cs typeface="Times New Roman" pitchFamily="18" charset="0"/>
            </a:endParaRPr>
          </a:p>
          <a:p>
            <a:pPr algn="just">
              <a:buClrTx/>
              <a:buFontTx/>
              <a:buNone/>
            </a:pPr>
            <a:r>
              <a:rPr kumimoji="1" lang="en-US" altLang="zh-CN" sz="2400" b="1">
                <a:latin typeface="Times New Roman" pitchFamily="18" charset="0"/>
                <a:ea typeface="宋体" pitchFamily="2" charset="-122"/>
                <a:cs typeface="Times New Roman" pitchFamily="18" charset="0"/>
              </a:rPr>
              <a:t>SiO</a:t>
            </a:r>
            <a:r>
              <a:rPr kumimoji="1" lang="en-US" altLang="zh-CN" sz="2400" b="1" baseline="-25000">
                <a:latin typeface="Times New Roman" pitchFamily="18" charset="0"/>
                <a:ea typeface="宋体" pitchFamily="2" charset="-122"/>
                <a:cs typeface="Times New Roman" pitchFamily="18" charset="0"/>
              </a:rPr>
              <a:t>2</a:t>
            </a:r>
            <a:r>
              <a:rPr kumimoji="1" lang="en-US" altLang="zh-CN" sz="2400" b="1">
                <a:latin typeface="Times New Roman" pitchFamily="18" charset="0"/>
                <a:ea typeface="宋体" pitchFamily="2" charset="-122"/>
                <a:cs typeface="Times New Roman" pitchFamily="18" charset="0"/>
              </a:rPr>
              <a:t> + C → Si + CO↑</a:t>
            </a:r>
          </a:p>
          <a:p>
            <a:pPr algn="just">
              <a:buClrTx/>
              <a:buFontTx/>
              <a:buNone/>
            </a:pPr>
            <a:endParaRPr kumimoji="1" lang="en-US" altLang="zh-CN" sz="2400" b="1">
              <a:latin typeface="Times New Roman" pitchFamily="18" charset="0"/>
              <a:ea typeface="宋体" pitchFamily="2" charset="-122"/>
              <a:cs typeface="Times New Roman" pitchFamily="18" charset="0"/>
            </a:endParaRPr>
          </a:p>
          <a:p>
            <a:pPr algn="just">
              <a:buClrTx/>
              <a:buFontTx/>
              <a:buNone/>
            </a:pPr>
            <a:r>
              <a:rPr kumimoji="1" lang="zh-CN" altLang="en-US" sz="2400" b="1">
                <a:latin typeface="Times New Roman" pitchFamily="18" charset="0"/>
                <a:ea typeface="宋体" pitchFamily="2" charset="-122"/>
                <a:cs typeface="Times New Roman" pitchFamily="18" charset="0"/>
              </a:rPr>
              <a:t>得到的是冶金级硅，主要杂质：</a:t>
            </a:r>
            <a:r>
              <a:rPr kumimoji="1" lang="en-US" altLang="zh-CN" sz="2400" b="1">
                <a:latin typeface="Times New Roman" pitchFamily="18" charset="0"/>
                <a:ea typeface="宋体" pitchFamily="2" charset="-122"/>
                <a:cs typeface="Times New Roman" pitchFamily="18" charset="0"/>
              </a:rPr>
              <a:t>Fe</a:t>
            </a:r>
            <a:r>
              <a:rPr kumimoji="1" lang="zh-CN" altLang="en-US" sz="2400" b="1">
                <a:latin typeface="Times New Roman" pitchFamily="18" charset="0"/>
                <a:ea typeface="宋体" pitchFamily="2" charset="-122"/>
                <a:cs typeface="Times New Roman" pitchFamily="18" charset="0"/>
              </a:rPr>
              <a:t>、</a:t>
            </a:r>
            <a:r>
              <a:rPr kumimoji="1" lang="en-US" altLang="zh-CN" sz="2400" b="1">
                <a:latin typeface="Times New Roman" pitchFamily="18" charset="0"/>
                <a:ea typeface="宋体" pitchFamily="2" charset="-122"/>
                <a:cs typeface="Times New Roman" pitchFamily="18" charset="0"/>
              </a:rPr>
              <a:t>Al</a:t>
            </a:r>
            <a:r>
              <a:rPr kumimoji="1" lang="zh-CN" altLang="en-US" sz="2400" b="1">
                <a:latin typeface="Times New Roman" pitchFamily="18" charset="0"/>
                <a:ea typeface="宋体" pitchFamily="2" charset="-122"/>
                <a:cs typeface="Times New Roman" pitchFamily="18" charset="0"/>
              </a:rPr>
              <a:t>、</a:t>
            </a:r>
            <a:r>
              <a:rPr kumimoji="1" lang="en-US" altLang="zh-CN" sz="2400" b="1">
                <a:latin typeface="Times New Roman" pitchFamily="18" charset="0"/>
                <a:ea typeface="宋体" pitchFamily="2" charset="-122"/>
                <a:cs typeface="Times New Roman" pitchFamily="18" charset="0"/>
              </a:rPr>
              <a:t>C</a:t>
            </a:r>
            <a:r>
              <a:rPr kumimoji="1" lang="zh-CN" altLang="en-US" sz="2400" b="1">
                <a:latin typeface="Times New Roman" pitchFamily="18" charset="0"/>
                <a:ea typeface="宋体" pitchFamily="2" charset="-122"/>
                <a:cs typeface="Times New Roman" pitchFamily="18" charset="0"/>
              </a:rPr>
              <a:t>、</a:t>
            </a:r>
            <a:r>
              <a:rPr kumimoji="1" lang="en-US" altLang="zh-CN" sz="2400" b="1">
                <a:latin typeface="Times New Roman" pitchFamily="18" charset="0"/>
                <a:ea typeface="宋体" pitchFamily="2" charset="-122"/>
                <a:cs typeface="Times New Roman" pitchFamily="18" charset="0"/>
              </a:rPr>
              <a:t>B</a:t>
            </a:r>
            <a:r>
              <a:rPr kumimoji="1" lang="zh-CN" altLang="en-US" sz="2400" b="1">
                <a:latin typeface="Times New Roman" pitchFamily="18" charset="0"/>
                <a:ea typeface="宋体" pitchFamily="2" charset="-122"/>
                <a:cs typeface="Times New Roman" pitchFamily="18" charset="0"/>
              </a:rPr>
              <a:t>、</a:t>
            </a:r>
            <a:r>
              <a:rPr kumimoji="1" lang="en-US" altLang="zh-CN" sz="2400" b="1">
                <a:latin typeface="Times New Roman" pitchFamily="18" charset="0"/>
                <a:ea typeface="宋体" pitchFamily="2" charset="-122"/>
                <a:cs typeface="Times New Roman" pitchFamily="18" charset="0"/>
              </a:rPr>
              <a:t>P</a:t>
            </a:r>
            <a:r>
              <a:rPr kumimoji="1" lang="zh-CN" altLang="en-US" sz="2400" b="1">
                <a:latin typeface="Times New Roman" pitchFamily="18" charset="0"/>
                <a:ea typeface="宋体" pitchFamily="2" charset="-122"/>
                <a:cs typeface="Times New Roman" pitchFamily="18" charset="0"/>
              </a:rPr>
              <a:t>、</a:t>
            </a:r>
            <a:r>
              <a:rPr kumimoji="1" lang="en-US" altLang="zh-CN" sz="2400" b="1">
                <a:latin typeface="Times New Roman" pitchFamily="18" charset="0"/>
                <a:ea typeface="宋体" pitchFamily="2" charset="-122"/>
                <a:cs typeface="Times New Roman" pitchFamily="18" charset="0"/>
              </a:rPr>
              <a:t>Cu</a:t>
            </a:r>
            <a:r>
              <a:rPr kumimoji="1" lang="zh-CN" altLang="en-US" sz="2400" b="1">
                <a:latin typeface="Times New Roman" pitchFamily="18" charset="0"/>
                <a:ea typeface="宋体" pitchFamily="2" charset="-122"/>
                <a:cs typeface="Times New Roman" pitchFamily="18" charset="0"/>
              </a:rPr>
              <a:t>要进一步提纯。</a:t>
            </a:r>
          </a:p>
          <a:p>
            <a:pPr algn="just">
              <a:buClrTx/>
              <a:buFontTx/>
              <a:buNone/>
            </a:pPr>
            <a:endParaRPr kumimoji="1" lang="zh-CN" altLang="en-US" sz="2400" b="1">
              <a:solidFill>
                <a:schemeClr val="folHlink"/>
              </a:solidFill>
              <a:latin typeface="Times New Roman" pitchFamily="18" charset="0"/>
              <a:ea typeface="宋体" pitchFamily="2" charset="-122"/>
              <a:cs typeface="Times New Roman" pitchFamily="18" charset="0"/>
            </a:endParaRPr>
          </a:p>
          <a:p>
            <a:pPr algn="just">
              <a:buClrTx/>
              <a:buFontTx/>
              <a:buNone/>
            </a:pPr>
            <a:r>
              <a:rPr kumimoji="1" lang="zh-CN" altLang="en-US" sz="2400" b="1">
                <a:solidFill>
                  <a:srgbClr val="800000"/>
                </a:solidFill>
                <a:latin typeface="Times New Roman" pitchFamily="18" charset="0"/>
                <a:ea typeface="宋体" pitchFamily="2" charset="-122"/>
                <a:cs typeface="Times New Roman" pitchFamily="18" charset="0"/>
              </a:rPr>
              <a:t>②酸洗　</a:t>
            </a:r>
          </a:p>
          <a:p>
            <a:pPr algn="just">
              <a:buClrTx/>
              <a:buFontTx/>
              <a:buNone/>
            </a:pPr>
            <a:endParaRPr kumimoji="1" lang="zh-CN" altLang="en-US" sz="2400" b="1">
              <a:latin typeface="Times New Roman" pitchFamily="18" charset="0"/>
              <a:ea typeface="宋体" pitchFamily="2" charset="-122"/>
              <a:cs typeface="Times New Roman" pitchFamily="18" charset="0"/>
            </a:endParaRPr>
          </a:p>
          <a:p>
            <a:pPr algn="just">
              <a:buClrTx/>
              <a:buFontTx/>
              <a:buNone/>
            </a:pPr>
            <a:r>
              <a:rPr kumimoji="1" lang="zh-CN" altLang="en-US" sz="2400" b="1">
                <a:latin typeface="Times New Roman" pitchFamily="18" charset="0"/>
                <a:ea typeface="宋体" pitchFamily="2" charset="-122"/>
                <a:cs typeface="Times New Roman" pitchFamily="18" charset="0"/>
              </a:rPr>
              <a:t>硅不溶于酸，所以粗硅的初步提纯是用</a:t>
            </a:r>
            <a:r>
              <a:rPr kumimoji="1" lang="en-US" altLang="zh-CN" sz="2400" b="1">
                <a:latin typeface="Times New Roman" pitchFamily="18" charset="0"/>
                <a:ea typeface="宋体" pitchFamily="2" charset="-122"/>
                <a:cs typeface="Times New Roman" pitchFamily="18" charset="0"/>
              </a:rPr>
              <a:t>HCl</a:t>
            </a:r>
            <a:r>
              <a:rPr kumimoji="1" lang="zh-CN" altLang="en-US" sz="2400" b="1">
                <a:latin typeface="Times New Roman" pitchFamily="18" charset="0"/>
                <a:ea typeface="宋体" pitchFamily="2" charset="-122"/>
                <a:cs typeface="Times New Roman" pitchFamily="18" charset="0"/>
              </a:rPr>
              <a:t>、</a:t>
            </a:r>
            <a:r>
              <a:rPr kumimoji="1" lang="en-US" altLang="zh-CN" sz="2400" b="1">
                <a:latin typeface="Times New Roman" pitchFamily="18" charset="0"/>
                <a:ea typeface="宋体" pitchFamily="2" charset="-122"/>
                <a:cs typeface="Times New Roman" pitchFamily="18" charset="0"/>
              </a:rPr>
              <a:t>H</a:t>
            </a:r>
            <a:r>
              <a:rPr kumimoji="1" lang="en-US" altLang="zh-CN" sz="2400" b="1" baseline="-25000">
                <a:latin typeface="Times New Roman" pitchFamily="18" charset="0"/>
                <a:ea typeface="宋体" pitchFamily="2" charset="-122"/>
                <a:cs typeface="Times New Roman" pitchFamily="18" charset="0"/>
              </a:rPr>
              <a:t>2</a:t>
            </a:r>
            <a:r>
              <a:rPr kumimoji="1" lang="en-US" altLang="zh-CN" sz="2400" b="1">
                <a:latin typeface="Times New Roman" pitchFamily="18" charset="0"/>
                <a:ea typeface="宋体" pitchFamily="2" charset="-122"/>
                <a:cs typeface="Times New Roman" pitchFamily="18" charset="0"/>
              </a:rPr>
              <a:t>SO</a:t>
            </a:r>
            <a:r>
              <a:rPr kumimoji="1" lang="en-US" altLang="zh-CN" sz="2400" b="1" baseline="-25000">
                <a:latin typeface="Times New Roman" pitchFamily="18" charset="0"/>
                <a:ea typeface="宋体" pitchFamily="2" charset="-122"/>
                <a:cs typeface="Times New Roman" pitchFamily="18" charset="0"/>
              </a:rPr>
              <a:t>4</a:t>
            </a:r>
            <a:r>
              <a:rPr kumimoji="1" lang="zh-CN" altLang="en-US" sz="2400" b="1">
                <a:latin typeface="Times New Roman" pitchFamily="18" charset="0"/>
                <a:ea typeface="宋体" pitchFamily="2" charset="-122"/>
                <a:cs typeface="Times New Roman" pitchFamily="18" charset="0"/>
              </a:rPr>
              <a:t>、王水，</a:t>
            </a:r>
            <a:r>
              <a:rPr kumimoji="1" lang="en-US" altLang="zh-CN" sz="2400" b="1">
                <a:latin typeface="Times New Roman" pitchFamily="18" charset="0"/>
                <a:ea typeface="宋体" pitchFamily="2" charset="-122"/>
                <a:cs typeface="Times New Roman" pitchFamily="18" charset="0"/>
              </a:rPr>
              <a:t>HF</a:t>
            </a:r>
            <a:r>
              <a:rPr kumimoji="1" lang="zh-CN" altLang="en-US" sz="2400" b="1">
                <a:latin typeface="Times New Roman" pitchFamily="18" charset="0"/>
                <a:ea typeface="宋体" pitchFamily="2" charset="-122"/>
                <a:cs typeface="Times New Roman" pitchFamily="18" charset="0"/>
              </a:rPr>
              <a:t>等混酸泡洗至</a:t>
            </a:r>
            <a:r>
              <a:rPr kumimoji="1" lang="en-US" altLang="zh-CN" sz="2400" b="1">
                <a:latin typeface="Times New Roman" pitchFamily="18" charset="0"/>
                <a:ea typeface="宋体" pitchFamily="2" charset="-122"/>
                <a:cs typeface="Times New Roman" pitchFamily="18" charset="0"/>
              </a:rPr>
              <a:t>Si</a:t>
            </a:r>
            <a:r>
              <a:rPr kumimoji="1" lang="zh-CN" altLang="en-US" sz="2400" b="1">
                <a:latin typeface="Times New Roman" pitchFamily="18" charset="0"/>
                <a:ea typeface="宋体" pitchFamily="2" charset="-122"/>
                <a:cs typeface="Times New Roman" pitchFamily="18" charset="0"/>
              </a:rPr>
              <a:t>含量</a:t>
            </a:r>
            <a:r>
              <a:rPr kumimoji="1" lang="en-US" altLang="zh-CN" sz="2400" b="1">
                <a:latin typeface="Times New Roman" pitchFamily="18" charset="0"/>
                <a:ea typeface="宋体" pitchFamily="2" charset="-122"/>
                <a:cs typeface="Times New Roman" pitchFamily="18" charset="0"/>
              </a:rPr>
              <a:t>99.7%</a:t>
            </a:r>
            <a:r>
              <a:rPr kumimoji="1" lang="zh-CN" altLang="en-US" sz="2400" b="1">
                <a:latin typeface="Times New Roman" pitchFamily="18" charset="0"/>
                <a:ea typeface="宋体" pitchFamily="2" charset="-122"/>
                <a:cs typeface="Times New Roman" pitchFamily="18" charset="0"/>
              </a:rPr>
              <a:t>以上。</a:t>
            </a:r>
          </a:p>
        </p:txBody>
      </p:sp>
      <p:pic>
        <p:nvPicPr>
          <p:cNvPr id="1430536" name="Picture 8" descr="03_02_06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5" y="1474788"/>
            <a:ext cx="237490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6341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9767">
                                            <p:txEl>
                                              <p:pRg st="0" end="0"/>
                                            </p:txEl>
                                          </p:spTgt>
                                        </p:tgtEl>
                                        <p:attrNameLst>
                                          <p:attrName>style.visibility</p:attrName>
                                        </p:attrNameLst>
                                      </p:cBhvr>
                                      <p:to>
                                        <p:strVal val="visible"/>
                                      </p:to>
                                    </p:set>
                                    <p:anim calcmode="lin" valueType="num">
                                      <p:cBhvr additive="base">
                                        <p:cTn id="7" dur="500" fill="hold"/>
                                        <p:tgtEl>
                                          <p:spTgt spid="6297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97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9767">
                                            <p:txEl>
                                              <p:pRg st="2" end="2"/>
                                            </p:txEl>
                                          </p:spTgt>
                                        </p:tgtEl>
                                        <p:attrNameLst>
                                          <p:attrName>style.visibility</p:attrName>
                                        </p:attrNameLst>
                                      </p:cBhvr>
                                      <p:to>
                                        <p:strVal val="visible"/>
                                      </p:to>
                                    </p:set>
                                    <p:anim calcmode="lin" valueType="num">
                                      <p:cBhvr additive="base">
                                        <p:cTn id="13" dur="500" fill="hold"/>
                                        <p:tgtEl>
                                          <p:spTgt spid="62976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297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29767">
                                            <p:txEl>
                                              <p:pRg st="4" end="4"/>
                                            </p:txEl>
                                          </p:spTgt>
                                        </p:tgtEl>
                                        <p:attrNameLst>
                                          <p:attrName>style.visibility</p:attrName>
                                        </p:attrNameLst>
                                      </p:cBhvr>
                                      <p:to>
                                        <p:strVal val="visible"/>
                                      </p:to>
                                    </p:set>
                                    <p:anim calcmode="lin" valueType="num">
                                      <p:cBhvr additive="base">
                                        <p:cTn id="19" dur="500" fill="hold"/>
                                        <p:tgtEl>
                                          <p:spTgt spid="62976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2976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29767">
                                            <p:txEl>
                                              <p:pRg st="6" end="6"/>
                                            </p:txEl>
                                          </p:spTgt>
                                        </p:tgtEl>
                                        <p:attrNameLst>
                                          <p:attrName>style.visibility</p:attrName>
                                        </p:attrNameLst>
                                      </p:cBhvr>
                                      <p:to>
                                        <p:strVal val="visible"/>
                                      </p:to>
                                    </p:set>
                                    <p:anim calcmode="lin" valueType="num">
                                      <p:cBhvr additive="base">
                                        <p:cTn id="25" dur="500" fill="hold"/>
                                        <p:tgtEl>
                                          <p:spTgt spid="629767">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2976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29767">
                                            <p:txEl>
                                              <p:pRg st="8" end="8"/>
                                            </p:txEl>
                                          </p:spTgt>
                                        </p:tgtEl>
                                        <p:attrNameLst>
                                          <p:attrName>style.visibility</p:attrName>
                                        </p:attrNameLst>
                                      </p:cBhvr>
                                      <p:to>
                                        <p:strVal val="visible"/>
                                      </p:to>
                                    </p:set>
                                    <p:anim calcmode="lin" valueType="num">
                                      <p:cBhvr additive="base">
                                        <p:cTn id="31" dur="500" fill="hold"/>
                                        <p:tgtEl>
                                          <p:spTgt spid="629767">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2976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7"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2579"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80A95564-203D-427E-9AAB-A2C716370D77}" type="slidenum">
              <a:rPr lang="en-US" altLang="zh-CN" sz="1200">
                <a:ea typeface="宋体" pitchFamily="2" charset="-122"/>
              </a:rPr>
              <a:pPr algn="r">
                <a:buClrTx/>
                <a:buFontTx/>
                <a:buNone/>
              </a:pPr>
              <a:t>28</a:t>
            </a:fld>
            <a:endParaRPr lang="en-US" altLang="zh-CN" sz="1200">
              <a:ea typeface="宋体" pitchFamily="2" charset="-122"/>
            </a:endParaRPr>
          </a:p>
        </p:txBody>
      </p:sp>
      <p:sp>
        <p:nvSpPr>
          <p:cNvPr id="686083" name="Rectangle 3"/>
          <p:cNvSpPr>
            <a:spLocks noGrp="1" noChangeArrowheads="1"/>
          </p:cNvSpPr>
          <p:nvPr>
            <p:ph type="subTitle" idx="4294967295"/>
          </p:nvPr>
        </p:nvSpPr>
        <p:spPr>
          <a:xfrm>
            <a:off x="323850" y="836712"/>
            <a:ext cx="6862763" cy="533400"/>
          </a:xfrm>
        </p:spPr>
        <p:txBody>
          <a:bodyPr>
            <a:normAutofit fontScale="92500" lnSpcReduction="20000"/>
          </a:bodyPr>
          <a:lstStyle/>
          <a:p>
            <a:pPr marL="0" indent="0" algn="just">
              <a:lnSpc>
                <a:spcPct val="90000"/>
              </a:lnSpc>
              <a:buFont typeface="Wingdings 2" pitchFamily="18" charset="2"/>
              <a:buNone/>
            </a:pPr>
            <a:r>
              <a:rPr lang="zh-CN" altLang="en-US" sz="4000" b="1" dirty="0" smtClean="0">
                <a:solidFill>
                  <a:srgbClr val="0000CC"/>
                </a:solidFill>
                <a:effectLst>
                  <a:outerShdw blurRad="38100" dist="38100" dir="2700000" algn="tl">
                    <a:srgbClr val="C0C0C0"/>
                  </a:outerShdw>
                </a:effectLst>
              </a:rPr>
              <a:t>晶</a:t>
            </a:r>
            <a:r>
              <a:rPr lang="zh-CN" altLang="en-US" sz="4000" b="1" dirty="0">
                <a:solidFill>
                  <a:srgbClr val="0000CC"/>
                </a:solidFill>
                <a:effectLst>
                  <a:outerShdw blurRad="38100" dist="38100" dir="2700000" algn="tl">
                    <a:srgbClr val="C0C0C0"/>
                  </a:outerShdw>
                </a:effectLst>
              </a:rPr>
              <a:t>圆制备</a:t>
            </a:r>
            <a:r>
              <a:rPr lang="zh-CN" altLang="en-US" sz="3600" b="1" dirty="0">
                <a:solidFill>
                  <a:srgbClr val="0000CC"/>
                </a:solidFill>
                <a:effectLst>
                  <a:outerShdw blurRad="38100" dist="38100" dir="2700000" algn="tl">
                    <a:srgbClr val="C0C0C0"/>
                  </a:outerShdw>
                </a:effectLst>
              </a:rPr>
              <a:t>（</a:t>
            </a:r>
            <a:r>
              <a:rPr lang="en-US" altLang="zh-CN" sz="3600" b="1" dirty="0">
                <a:solidFill>
                  <a:srgbClr val="0000CC"/>
                </a:solidFill>
                <a:effectLst>
                  <a:outerShdw blurRad="38100" dist="38100" dir="2700000" algn="tl">
                    <a:srgbClr val="C0C0C0"/>
                  </a:outerShdw>
                </a:effectLst>
              </a:rPr>
              <a:t>1</a:t>
            </a:r>
            <a:r>
              <a:rPr lang="zh-CN" altLang="en-US" sz="3600" b="1" dirty="0">
                <a:solidFill>
                  <a:srgbClr val="0000CC"/>
                </a:solidFill>
                <a:effectLst>
                  <a:outerShdw blurRad="38100" dist="38100" dir="2700000" algn="tl">
                    <a:srgbClr val="C0C0C0"/>
                  </a:outerShdw>
                </a:effectLst>
              </a:rPr>
              <a:t>）获取多晶</a:t>
            </a:r>
          </a:p>
        </p:txBody>
      </p:sp>
      <p:sp>
        <p:nvSpPr>
          <p:cNvPr id="686084" name="Rectangle 4"/>
          <p:cNvSpPr>
            <a:spLocks noChangeArrowheads="1"/>
          </p:cNvSpPr>
          <p:nvPr/>
        </p:nvSpPr>
        <p:spPr bwMode="auto">
          <a:xfrm>
            <a:off x="323850" y="1482725"/>
            <a:ext cx="785018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dirty="0">
                <a:solidFill>
                  <a:srgbClr val="800000"/>
                </a:solidFill>
                <a:latin typeface="Tahoma" pitchFamily="34" charset="0"/>
                <a:ea typeface="宋体" pitchFamily="2" charset="-122"/>
              </a:rPr>
              <a:t>③</a:t>
            </a:r>
            <a:r>
              <a:rPr kumimoji="1" lang="zh-CN" altLang="en-US" sz="2400" b="1" dirty="0">
                <a:solidFill>
                  <a:srgbClr val="800000"/>
                </a:solidFill>
                <a:latin typeface="Tahoma" pitchFamily="34" charset="0"/>
                <a:ea typeface="宋体" pitchFamily="2" charset="-122"/>
              </a:rPr>
              <a:t>精馏提纯</a:t>
            </a:r>
          </a:p>
          <a:p>
            <a:pPr algn="just">
              <a:buClrTx/>
              <a:buFont typeface="Wingdings" pitchFamily="2" charset="2"/>
              <a:buChar char="n"/>
            </a:pPr>
            <a:r>
              <a:rPr kumimoji="1" lang="zh-CN" altLang="en-US" sz="2400" b="1" dirty="0">
                <a:latin typeface="Tahoma" pitchFamily="34" charset="0"/>
                <a:ea typeface="宋体" pitchFamily="2" charset="-122"/>
              </a:rPr>
              <a:t>将酸洗过的硅转化为</a:t>
            </a:r>
            <a:r>
              <a:rPr kumimoji="1" lang="en-US" altLang="zh-CN" sz="2400" b="1" dirty="0">
                <a:latin typeface="Tahoma" pitchFamily="34" charset="0"/>
                <a:ea typeface="宋体" pitchFamily="2" charset="-122"/>
              </a:rPr>
              <a:t>SiHCl</a:t>
            </a:r>
            <a:r>
              <a:rPr kumimoji="1" lang="en-US" altLang="zh-CN" sz="2400" b="1" baseline="-25000" dirty="0">
                <a:latin typeface="Tahoma" pitchFamily="34" charset="0"/>
                <a:ea typeface="宋体" pitchFamily="2" charset="-122"/>
              </a:rPr>
              <a:t>3</a:t>
            </a:r>
            <a:r>
              <a:rPr kumimoji="1" lang="zh-CN" altLang="en-US" sz="2400" b="1" dirty="0">
                <a:latin typeface="Tahoma" pitchFamily="34" charset="0"/>
                <a:ea typeface="宋体" pitchFamily="2" charset="-122"/>
              </a:rPr>
              <a:t>或 </a:t>
            </a:r>
            <a:r>
              <a:rPr kumimoji="1" lang="en-US" altLang="zh-CN" sz="2400" b="1" dirty="0">
                <a:latin typeface="Tahoma" pitchFamily="34" charset="0"/>
                <a:ea typeface="宋体" pitchFamily="2" charset="-122"/>
              </a:rPr>
              <a:t>SiCl</a:t>
            </a:r>
            <a:r>
              <a:rPr kumimoji="1" lang="en-US" altLang="zh-CN" sz="2400" b="1" baseline="-25000" dirty="0">
                <a:latin typeface="Tahoma" pitchFamily="34" charset="0"/>
                <a:ea typeface="宋体" pitchFamily="2" charset="-122"/>
              </a:rPr>
              <a:t>4</a:t>
            </a:r>
            <a:r>
              <a:rPr kumimoji="1" lang="zh-CN" altLang="en-US" sz="2400" b="1" dirty="0">
                <a:latin typeface="Tahoma" pitchFamily="34" charset="0"/>
                <a:ea typeface="宋体" pitchFamily="2" charset="-122"/>
              </a:rPr>
              <a:t>，</a:t>
            </a:r>
          </a:p>
          <a:p>
            <a:pPr algn="just">
              <a:buClrTx/>
              <a:buFontTx/>
              <a:buNone/>
            </a:pPr>
            <a:endParaRPr kumimoji="1" lang="zh-CN" altLang="en-US" sz="2400" dirty="0">
              <a:latin typeface="Tahoma" pitchFamily="34" charset="0"/>
              <a:ea typeface="宋体" pitchFamily="2" charset="-122"/>
            </a:endParaRPr>
          </a:p>
          <a:p>
            <a:pPr lvl="1" algn="just">
              <a:buClrTx/>
              <a:buFontTx/>
              <a:buNone/>
            </a:pPr>
            <a:r>
              <a:rPr kumimoji="1" lang="en-US" altLang="zh-CN" sz="2400" dirty="0">
                <a:latin typeface="Tahoma" pitchFamily="34" charset="0"/>
                <a:ea typeface="宋体" pitchFamily="2" charset="-122"/>
              </a:rPr>
              <a:t>Si  + 3HCl </a:t>
            </a:r>
            <a:r>
              <a:rPr kumimoji="1" lang="zh-CN" altLang="en-US" sz="2400" dirty="0">
                <a:latin typeface="Tahoma" pitchFamily="34" charset="0"/>
                <a:ea typeface="宋体" pitchFamily="2" charset="-122"/>
              </a:rPr>
              <a:t>（</a:t>
            </a:r>
            <a:r>
              <a:rPr kumimoji="1" lang="en-US" altLang="zh-CN" sz="2400" dirty="0">
                <a:latin typeface="Tahoma" pitchFamily="34" charset="0"/>
                <a:ea typeface="宋体" pitchFamily="2" charset="-122"/>
              </a:rPr>
              <a:t>g</a:t>
            </a:r>
            <a:r>
              <a:rPr kumimoji="1" lang="zh-CN" altLang="en-US" sz="2400" dirty="0">
                <a:latin typeface="Tahoma" pitchFamily="34" charset="0"/>
                <a:ea typeface="宋体" pitchFamily="2" charset="-122"/>
              </a:rPr>
              <a:t>） →    </a:t>
            </a:r>
            <a:r>
              <a:rPr kumimoji="1" lang="en-US" altLang="zh-CN" sz="2400" dirty="0">
                <a:latin typeface="Tahoma" pitchFamily="34" charset="0"/>
                <a:ea typeface="宋体" pitchFamily="2" charset="-122"/>
              </a:rPr>
              <a:t>SiHCl</a:t>
            </a:r>
            <a:r>
              <a:rPr kumimoji="1" lang="en-US" altLang="zh-CN" sz="2400" baseline="-25000" dirty="0">
                <a:latin typeface="Tahoma" pitchFamily="34" charset="0"/>
                <a:ea typeface="宋体" pitchFamily="2" charset="-122"/>
              </a:rPr>
              <a:t>3</a:t>
            </a:r>
            <a:r>
              <a:rPr kumimoji="1" lang="en-US" altLang="zh-CN" sz="2400" dirty="0">
                <a:latin typeface="Tahoma" pitchFamily="34" charset="0"/>
                <a:ea typeface="宋体" pitchFamily="2" charset="-122"/>
              </a:rPr>
              <a:t> ↑ + H</a:t>
            </a:r>
            <a:r>
              <a:rPr kumimoji="1" lang="en-US" altLang="zh-CN" sz="2400" baseline="-25000" dirty="0">
                <a:latin typeface="Tahoma" pitchFamily="34" charset="0"/>
                <a:ea typeface="宋体" pitchFamily="2" charset="-122"/>
              </a:rPr>
              <a:t>2</a:t>
            </a:r>
            <a:r>
              <a:rPr kumimoji="1" lang="en-US" altLang="zh-CN" sz="2400" dirty="0">
                <a:latin typeface="Tahoma" pitchFamily="34" charset="0"/>
                <a:ea typeface="宋体" pitchFamily="2" charset="-122"/>
              </a:rPr>
              <a:t> ↑</a:t>
            </a:r>
          </a:p>
          <a:p>
            <a:pPr lvl="1" algn="just">
              <a:buClrTx/>
              <a:buFontTx/>
              <a:buNone/>
            </a:pPr>
            <a:endParaRPr kumimoji="1" lang="en-US" altLang="zh-CN" sz="2400" dirty="0">
              <a:latin typeface="Tahoma" pitchFamily="34" charset="0"/>
              <a:ea typeface="宋体" pitchFamily="2" charset="-122"/>
            </a:endParaRPr>
          </a:p>
          <a:p>
            <a:pPr lvl="1" algn="just">
              <a:buClrTx/>
              <a:buFontTx/>
              <a:buNone/>
            </a:pPr>
            <a:r>
              <a:rPr kumimoji="1" lang="en-US" altLang="zh-CN" sz="2400" dirty="0">
                <a:latin typeface="Tahoma" pitchFamily="34" charset="0"/>
                <a:ea typeface="宋体" pitchFamily="2" charset="-122"/>
              </a:rPr>
              <a:t>Si  + 2Cl</a:t>
            </a:r>
            <a:r>
              <a:rPr kumimoji="1" lang="en-US" altLang="zh-CN" sz="2400" baseline="-25000" dirty="0">
                <a:latin typeface="Tahoma" pitchFamily="34" charset="0"/>
                <a:ea typeface="宋体" pitchFamily="2" charset="-122"/>
              </a:rPr>
              <a:t>2</a:t>
            </a:r>
            <a:r>
              <a:rPr kumimoji="1" lang="en-US" altLang="zh-CN" sz="2400" dirty="0">
                <a:latin typeface="Tahoma" pitchFamily="34" charset="0"/>
                <a:ea typeface="宋体" pitchFamily="2" charset="-122"/>
              </a:rPr>
              <a:t>   →    SiCl</a:t>
            </a:r>
            <a:r>
              <a:rPr kumimoji="1" lang="en-US" altLang="zh-CN" sz="2400" baseline="-25000" dirty="0">
                <a:latin typeface="Tahoma" pitchFamily="34" charset="0"/>
                <a:ea typeface="宋体" pitchFamily="2" charset="-122"/>
              </a:rPr>
              <a:t>4</a:t>
            </a:r>
            <a:r>
              <a:rPr kumimoji="1" lang="en-US" altLang="zh-CN" sz="2400" dirty="0">
                <a:latin typeface="Tahoma" pitchFamily="34" charset="0"/>
                <a:ea typeface="宋体" pitchFamily="2" charset="-122"/>
              </a:rPr>
              <a:t> ↑ </a:t>
            </a:r>
          </a:p>
          <a:p>
            <a:pPr algn="just">
              <a:buClrTx/>
              <a:buFontTx/>
              <a:buNone/>
            </a:pPr>
            <a:endParaRPr kumimoji="1" lang="en-US" altLang="zh-CN" sz="2400" dirty="0">
              <a:latin typeface="Tahoma" pitchFamily="34" charset="0"/>
              <a:ea typeface="宋体" pitchFamily="2" charset="-122"/>
            </a:endParaRPr>
          </a:p>
          <a:p>
            <a:pPr algn="just">
              <a:buClrTx/>
              <a:buFontTx/>
              <a:buNone/>
            </a:pPr>
            <a:r>
              <a:rPr kumimoji="1" lang="zh-CN" altLang="en-US" sz="2400" b="1" dirty="0">
                <a:solidFill>
                  <a:srgbClr val="33CC33"/>
                </a:solidFill>
                <a:latin typeface="Tahoma" pitchFamily="34" charset="0"/>
                <a:ea typeface="宋体" pitchFamily="2" charset="-122"/>
              </a:rPr>
              <a:t>好处：</a:t>
            </a:r>
          </a:p>
          <a:p>
            <a:pPr algn="just">
              <a:buClrTx/>
              <a:buFontTx/>
              <a:buNone/>
            </a:pPr>
            <a:endParaRPr kumimoji="1" lang="zh-CN" altLang="en-US" sz="2400" b="1" dirty="0">
              <a:solidFill>
                <a:srgbClr val="33CC33"/>
              </a:solidFill>
              <a:latin typeface="Tahoma" pitchFamily="34" charset="0"/>
              <a:ea typeface="宋体" pitchFamily="2" charset="-122"/>
            </a:endParaRPr>
          </a:p>
          <a:p>
            <a:pPr algn="just">
              <a:buClrTx/>
              <a:buFontTx/>
              <a:buNone/>
            </a:pPr>
            <a:r>
              <a:rPr kumimoji="1" lang="zh-CN" altLang="en-US" sz="2400" b="1" dirty="0">
                <a:latin typeface="Tahoma" pitchFamily="34" charset="0"/>
                <a:ea typeface="宋体" pitchFamily="2" charset="-122"/>
              </a:rPr>
              <a:t>常温下</a:t>
            </a:r>
            <a:r>
              <a:rPr kumimoji="1" lang="en-US" altLang="zh-CN" sz="2400" b="1" dirty="0">
                <a:latin typeface="Tahoma" pitchFamily="34" charset="0"/>
                <a:ea typeface="宋体" pitchFamily="2" charset="-122"/>
              </a:rPr>
              <a:t>SiHCl</a:t>
            </a:r>
            <a:r>
              <a:rPr kumimoji="1" lang="en-US" altLang="zh-CN" sz="2400" b="1" baseline="-25000" dirty="0">
                <a:latin typeface="Tahoma" pitchFamily="34" charset="0"/>
                <a:ea typeface="宋体" pitchFamily="2" charset="-122"/>
              </a:rPr>
              <a:t>3</a:t>
            </a:r>
            <a:r>
              <a:rPr kumimoji="1" lang="en-US" altLang="zh-CN" sz="2400" b="1" dirty="0">
                <a:latin typeface="Tahoma" pitchFamily="34" charset="0"/>
                <a:ea typeface="宋体" pitchFamily="2" charset="-122"/>
              </a:rPr>
              <a:t> </a:t>
            </a:r>
            <a:r>
              <a:rPr kumimoji="1" lang="zh-CN" altLang="en-US" sz="2400" b="1" dirty="0">
                <a:latin typeface="Tahoma" pitchFamily="34" charset="0"/>
                <a:ea typeface="宋体" pitchFamily="2" charset="-122"/>
              </a:rPr>
              <a:t>与</a:t>
            </a:r>
            <a:r>
              <a:rPr kumimoji="1" lang="en-US" altLang="zh-CN" sz="2400" b="1" dirty="0">
                <a:latin typeface="Tahoma" pitchFamily="34" charset="0"/>
                <a:ea typeface="宋体" pitchFamily="2" charset="-122"/>
              </a:rPr>
              <a:t>SiCl</a:t>
            </a:r>
            <a:r>
              <a:rPr kumimoji="1" lang="en-US" altLang="zh-CN" sz="2400" b="1" baseline="-25000" dirty="0">
                <a:latin typeface="Tahoma" pitchFamily="34" charset="0"/>
                <a:ea typeface="宋体" pitchFamily="2" charset="-122"/>
              </a:rPr>
              <a:t>4</a:t>
            </a:r>
            <a:r>
              <a:rPr kumimoji="1" lang="zh-CN" altLang="en-US" sz="2400" b="1" dirty="0">
                <a:latin typeface="Tahoma" pitchFamily="34" charset="0"/>
                <a:ea typeface="宋体" pitchFamily="2" charset="-122"/>
              </a:rPr>
              <a:t>都是气态， </a:t>
            </a:r>
            <a:r>
              <a:rPr kumimoji="1" lang="en-US" altLang="zh-CN" sz="2400" b="1" dirty="0">
                <a:latin typeface="Tahoma" pitchFamily="34" charset="0"/>
                <a:ea typeface="宋体" pitchFamily="2" charset="-122"/>
              </a:rPr>
              <a:t>SiHCl</a:t>
            </a:r>
            <a:r>
              <a:rPr kumimoji="1" lang="en-US" altLang="zh-CN" sz="2400" b="1" baseline="-25000" dirty="0">
                <a:latin typeface="Tahoma" pitchFamily="34" charset="0"/>
                <a:ea typeface="宋体" pitchFamily="2" charset="-122"/>
              </a:rPr>
              <a:t>3</a:t>
            </a:r>
            <a:r>
              <a:rPr kumimoji="1" lang="zh-CN" altLang="en-US" sz="2400" b="1" dirty="0">
                <a:latin typeface="Tahoma" pitchFamily="34" charset="0"/>
                <a:ea typeface="宋体" pitchFamily="2" charset="-122"/>
              </a:rPr>
              <a:t>的沸点仅为</a:t>
            </a:r>
            <a:r>
              <a:rPr kumimoji="1" lang="en-US" altLang="zh-CN" sz="2400" b="1" dirty="0">
                <a:latin typeface="Tahoma" pitchFamily="34" charset="0"/>
                <a:ea typeface="宋体" pitchFamily="2" charset="-122"/>
              </a:rPr>
              <a:t>31℃</a:t>
            </a:r>
          </a:p>
          <a:p>
            <a:pPr algn="just">
              <a:buClrTx/>
              <a:buFontTx/>
              <a:buNone/>
            </a:pPr>
            <a:endParaRPr kumimoji="1" lang="en-US" altLang="zh-CN" sz="2400" b="1" dirty="0">
              <a:latin typeface="Tahoma" pitchFamily="34" charset="0"/>
              <a:ea typeface="宋体" pitchFamily="2" charset="-122"/>
            </a:endParaRPr>
          </a:p>
          <a:p>
            <a:pPr algn="just">
              <a:buClrTx/>
              <a:buFont typeface="Wingdings" pitchFamily="2" charset="2"/>
              <a:buChar char="n"/>
            </a:pPr>
            <a:r>
              <a:rPr kumimoji="1" lang="zh-CN" altLang="en-US" sz="2400" b="1" dirty="0">
                <a:latin typeface="Tahoma" pitchFamily="34" charset="0"/>
                <a:ea typeface="宋体" pitchFamily="2" charset="-122"/>
              </a:rPr>
              <a:t>精馏获得高纯的</a:t>
            </a:r>
            <a:r>
              <a:rPr kumimoji="1" lang="en-US" altLang="zh-CN" sz="2400" b="1" dirty="0">
                <a:latin typeface="Tahoma" pitchFamily="34" charset="0"/>
                <a:ea typeface="宋体" pitchFamily="2" charset="-122"/>
              </a:rPr>
              <a:t>SiHCl</a:t>
            </a:r>
            <a:r>
              <a:rPr kumimoji="1" lang="en-US" altLang="zh-CN" sz="2400" b="1" baseline="-25000" dirty="0">
                <a:latin typeface="Tahoma" pitchFamily="34" charset="0"/>
                <a:ea typeface="宋体" pitchFamily="2" charset="-122"/>
              </a:rPr>
              <a:t>3</a:t>
            </a:r>
            <a:r>
              <a:rPr kumimoji="1" lang="zh-CN" altLang="en-US" sz="2400" b="1" dirty="0">
                <a:latin typeface="Tahoma" pitchFamily="34" charset="0"/>
                <a:ea typeface="宋体" pitchFamily="2" charset="-122"/>
              </a:rPr>
              <a:t>或</a:t>
            </a:r>
            <a:r>
              <a:rPr kumimoji="1" lang="en-US" altLang="zh-CN" sz="2400" b="1" dirty="0">
                <a:latin typeface="Tahoma" pitchFamily="34" charset="0"/>
                <a:ea typeface="宋体" pitchFamily="2" charset="-122"/>
              </a:rPr>
              <a:t>SiCl</a:t>
            </a:r>
            <a:r>
              <a:rPr kumimoji="1" lang="en-US" altLang="zh-CN" sz="2400" b="1" baseline="-25000" dirty="0">
                <a:latin typeface="Tahoma" pitchFamily="34" charset="0"/>
                <a:ea typeface="宋体" pitchFamily="2" charset="-122"/>
              </a:rPr>
              <a:t>4</a:t>
            </a:r>
            <a:endParaRPr kumimoji="1" lang="en-US" altLang="zh-CN" sz="2400" b="1" dirty="0">
              <a:latin typeface="Tahoma" pitchFamily="34" charset="0"/>
              <a:ea typeface="宋体" pitchFamily="2" charset="-122"/>
            </a:endParaRPr>
          </a:p>
        </p:txBody>
      </p:sp>
    </p:spTree>
    <p:extLst>
      <p:ext uri="{BB962C8B-B14F-4D97-AF65-F5344CB8AC3E}">
        <p14:creationId xmlns:p14="http://schemas.microsoft.com/office/powerpoint/2010/main" val="12144322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6084">
                                            <p:txEl>
                                              <p:pRg st="0" end="0"/>
                                            </p:txEl>
                                          </p:spTgt>
                                        </p:tgtEl>
                                        <p:attrNameLst>
                                          <p:attrName>style.visibility</p:attrName>
                                        </p:attrNameLst>
                                      </p:cBhvr>
                                      <p:to>
                                        <p:strVal val="visible"/>
                                      </p:to>
                                    </p:set>
                                    <p:anim calcmode="lin" valueType="num">
                                      <p:cBhvr additive="base">
                                        <p:cTn id="7" dur="500" fill="hold"/>
                                        <p:tgtEl>
                                          <p:spTgt spid="68608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8608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86084">
                                            <p:txEl>
                                              <p:pRg st="1" end="1"/>
                                            </p:txEl>
                                          </p:spTgt>
                                        </p:tgtEl>
                                        <p:attrNameLst>
                                          <p:attrName>style.visibility</p:attrName>
                                        </p:attrNameLst>
                                      </p:cBhvr>
                                      <p:to>
                                        <p:strVal val="visible"/>
                                      </p:to>
                                    </p:set>
                                    <p:anim calcmode="lin" valueType="num">
                                      <p:cBhvr additive="base">
                                        <p:cTn id="13" dur="500" fill="hold"/>
                                        <p:tgtEl>
                                          <p:spTgt spid="68608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86084">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86084">
                                            <p:txEl>
                                              <p:pRg st="3" end="3"/>
                                            </p:txEl>
                                          </p:spTgt>
                                        </p:tgtEl>
                                        <p:attrNameLst>
                                          <p:attrName>style.visibility</p:attrName>
                                        </p:attrNameLst>
                                      </p:cBhvr>
                                      <p:to>
                                        <p:strVal val="visible"/>
                                      </p:to>
                                    </p:set>
                                    <p:anim calcmode="lin" valueType="num">
                                      <p:cBhvr additive="base">
                                        <p:cTn id="17" dur="500" fill="hold"/>
                                        <p:tgtEl>
                                          <p:spTgt spid="686084">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86084">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86084">
                                            <p:txEl>
                                              <p:pRg st="5" end="5"/>
                                            </p:txEl>
                                          </p:spTgt>
                                        </p:tgtEl>
                                        <p:attrNameLst>
                                          <p:attrName>style.visibility</p:attrName>
                                        </p:attrNameLst>
                                      </p:cBhvr>
                                      <p:to>
                                        <p:strVal val="visible"/>
                                      </p:to>
                                    </p:set>
                                    <p:anim calcmode="lin" valueType="num">
                                      <p:cBhvr additive="base">
                                        <p:cTn id="21" dur="500" fill="hold"/>
                                        <p:tgtEl>
                                          <p:spTgt spid="686084">
                                            <p:txEl>
                                              <p:pRg st="5" end="5"/>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68608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686084">
                                            <p:txEl>
                                              <p:pRg st="7" end="7"/>
                                            </p:txEl>
                                          </p:spTgt>
                                        </p:tgtEl>
                                        <p:attrNameLst>
                                          <p:attrName>style.visibility</p:attrName>
                                        </p:attrNameLst>
                                      </p:cBhvr>
                                      <p:to>
                                        <p:strVal val="visible"/>
                                      </p:to>
                                    </p:set>
                                    <p:anim calcmode="lin" valueType="num">
                                      <p:cBhvr additive="base">
                                        <p:cTn id="27" dur="500" fill="hold"/>
                                        <p:tgtEl>
                                          <p:spTgt spid="686084">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86084">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686084">
                                            <p:txEl>
                                              <p:pRg st="9" end="9"/>
                                            </p:txEl>
                                          </p:spTgt>
                                        </p:tgtEl>
                                        <p:attrNameLst>
                                          <p:attrName>style.visibility</p:attrName>
                                        </p:attrNameLst>
                                      </p:cBhvr>
                                      <p:to>
                                        <p:strVal val="visible"/>
                                      </p:to>
                                    </p:set>
                                    <p:anim calcmode="lin" valueType="num">
                                      <p:cBhvr additive="base">
                                        <p:cTn id="33" dur="500" fill="hold"/>
                                        <p:tgtEl>
                                          <p:spTgt spid="686084">
                                            <p:txEl>
                                              <p:pRg st="9" end="9"/>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686084">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686084">
                                            <p:txEl>
                                              <p:pRg st="11" end="11"/>
                                            </p:txEl>
                                          </p:spTgt>
                                        </p:tgtEl>
                                        <p:attrNameLst>
                                          <p:attrName>style.visibility</p:attrName>
                                        </p:attrNameLst>
                                      </p:cBhvr>
                                      <p:to>
                                        <p:strVal val="visible"/>
                                      </p:to>
                                    </p:set>
                                    <p:anim calcmode="lin" valueType="num">
                                      <p:cBhvr additive="base">
                                        <p:cTn id="39" dur="500" fill="hold"/>
                                        <p:tgtEl>
                                          <p:spTgt spid="686084">
                                            <p:txEl>
                                              <p:pRg st="11" end="11"/>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686084">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4"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627"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55D63C42-314F-4DB7-AA4F-20D4090C9BB8}" type="slidenum">
              <a:rPr lang="en-US" altLang="zh-CN" sz="1200">
                <a:ea typeface="宋体" pitchFamily="2" charset="-122"/>
              </a:rPr>
              <a:pPr algn="r">
                <a:buClrTx/>
                <a:buFontTx/>
                <a:buNone/>
              </a:pPr>
              <a:t>29</a:t>
            </a:fld>
            <a:endParaRPr lang="en-US" altLang="zh-CN" sz="1200">
              <a:ea typeface="宋体" pitchFamily="2" charset="-122"/>
            </a:endParaRPr>
          </a:p>
        </p:txBody>
      </p:sp>
      <p:sp>
        <p:nvSpPr>
          <p:cNvPr id="688131" name="Rectangle 3"/>
          <p:cNvSpPr>
            <a:spLocks noGrp="1" noChangeArrowheads="1"/>
          </p:cNvSpPr>
          <p:nvPr>
            <p:ph type="subTitle" idx="4294967295"/>
          </p:nvPr>
        </p:nvSpPr>
        <p:spPr>
          <a:xfrm>
            <a:off x="146050" y="914400"/>
            <a:ext cx="7799388" cy="533400"/>
          </a:xfrm>
        </p:spPr>
        <p:txBody>
          <a:bodyPr>
            <a:normAutofit fontScale="92500" lnSpcReduction="20000"/>
          </a:bodyPr>
          <a:lstStyle/>
          <a:p>
            <a:pPr marL="0" indent="0" algn="just">
              <a:lnSpc>
                <a:spcPct val="90000"/>
              </a:lnSpc>
              <a:buFont typeface="Wingdings 2" pitchFamily="18" charset="2"/>
              <a:buNone/>
            </a:pPr>
            <a:r>
              <a:rPr lang="zh-CN" altLang="en-US" sz="4000" b="1" dirty="0" smtClean="0">
                <a:solidFill>
                  <a:srgbClr val="0000CC"/>
                </a:solidFill>
                <a:effectLst>
                  <a:outerShdw blurRad="38100" dist="38100" dir="2700000" algn="tl">
                    <a:srgbClr val="C0C0C0"/>
                  </a:outerShdw>
                </a:effectLst>
              </a:rPr>
              <a:t>晶</a:t>
            </a:r>
            <a:r>
              <a:rPr lang="zh-CN" altLang="en-US" sz="4000" b="1" dirty="0">
                <a:solidFill>
                  <a:srgbClr val="0000CC"/>
                </a:solidFill>
                <a:effectLst>
                  <a:outerShdw blurRad="38100" dist="38100" dir="2700000" algn="tl">
                    <a:srgbClr val="C0C0C0"/>
                  </a:outerShdw>
                </a:effectLst>
              </a:rPr>
              <a:t>圆制备</a:t>
            </a:r>
            <a:r>
              <a:rPr lang="zh-CN" altLang="en-US" sz="3600" b="1" dirty="0">
                <a:solidFill>
                  <a:srgbClr val="0000CC"/>
                </a:solidFill>
                <a:effectLst>
                  <a:outerShdw blurRad="38100" dist="38100" dir="2700000" algn="tl">
                    <a:srgbClr val="C0C0C0"/>
                  </a:outerShdw>
                </a:effectLst>
              </a:rPr>
              <a:t>（</a:t>
            </a:r>
            <a:r>
              <a:rPr lang="en-US" altLang="zh-CN" sz="3600" b="1" dirty="0">
                <a:solidFill>
                  <a:srgbClr val="0000CC"/>
                </a:solidFill>
                <a:effectLst>
                  <a:outerShdw blurRad="38100" dist="38100" dir="2700000" algn="tl">
                    <a:srgbClr val="C0C0C0"/>
                  </a:outerShdw>
                </a:effectLst>
              </a:rPr>
              <a:t>1</a:t>
            </a:r>
            <a:r>
              <a:rPr lang="zh-CN" altLang="en-US" sz="3600" b="1" dirty="0">
                <a:solidFill>
                  <a:srgbClr val="0000CC"/>
                </a:solidFill>
                <a:effectLst>
                  <a:outerShdw blurRad="38100" dist="38100" dir="2700000" algn="tl">
                    <a:srgbClr val="C0C0C0"/>
                  </a:outerShdw>
                </a:effectLst>
              </a:rPr>
              <a:t>）获取多晶</a:t>
            </a:r>
          </a:p>
        </p:txBody>
      </p:sp>
      <p:sp>
        <p:nvSpPr>
          <p:cNvPr id="688132" name="Rectangle 4"/>
          <p:cNvSpPr>
            <a:spLocks noChangeArrowheads="1"/>
          </p:cNvSpPr>
          <p:nvPr/>
        </p:nvSpPr>
        <p:spPr bwMode="auto">
          <a:xfrm>
            <a:off x="0" y="1803400"/>
            <a:ext cx="8280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latin typeface="Tahoma" pitchFamily="34" charset="0"/>
                <a:ea typeface="宋体" pitchFamily="2" charset="-122"/>
              </a:rPr>
              <a:t>④</a:t>
            </a:r>
            <a:r>
              <a:rPr kumimoji="1" lang="zh-CN" altLang="en-US" sz="2400" b="1">
                <a:solidFill>
                  <a:srgbClr val="800000"/>
                </a:solidFill>
                <a:latin typeface="Tahoma" pitchFamily="34" charset="0"/>
                <a:ea typeface="宋体" pitchFamily="2" charset="-122"/>
              </a:rPr>
              <a:t>还原</a:t>
            </a:r>
            <a:r>
              <a:rPr kumimoji="1" lang="zh-CN" altLang="en-US" sz="2400">
                <a:latin typeface="Tahoma" pitchFamily="34" charset="0"/>
                <a:ea typeface="宋体" pitchFamily="2" charset="-122"/>
              </a:rPr>
              <a:t>   </a:t>
            </a:r>
          </a:p>
          <a:p>
            <a:pPr algn="just">
              <a:buClrTx/>
              <a:buFontTx/>
              <a:buNone/>
            </a:pPr>
            <a:endParaRPr kumimoji="1" lang="zh-CN" altLang="en-US" sz="2400">
              <a:latin typeface="Tahoma" pitchFamily="34" charset="0"/>
              <a:ea typeface="宋体" pitchFamily="2" charset="-122"/>
            </a:endParaRPr>
          </a:p>
          <a:p>
            <a:pPr algn="just">
              <a:buClrTx/>
              <a:buFontTx/>
              <a:buNone/>
            </a:pPr>
            <a:r>
              <a:rPr kumimoji="1" lang="zh-CN" altLang="en-US" sz="2400" b="1">
                <a:latin typeface="Tahoma" pitchFamily="34" charset="0"/>
                <a:ea typeface="宋体" pitchFamily="2" charset="-122"/>
              </a:rPr>
              <a:t>多用</a:t>
            </a:r>
            <a:r>
              <a:rPr kumimoji="1" lang="en-US" altLang="zh-CN" sz="2400" b="1">
                <a:latin typeface="Tahoma" pitchFamily="34" charset="0"/>
                <a:ea typeface="宋体" pitchFamily="2" charset="-122"/>
              </a:rPr>
              <a:t>H</a:t>
            </a:r>
            <a:r>
              <a:rPr kumimoji="1" lang="en-US" altLang="zh-CN" sz="2400" b="1" baseline="-25000">
                <a:latin typeface="Tahoma" pitchFamily="34" charset="0"/>
                <a:ea typeface="宋体" pitchFamily="2" charset="-122"/>
              </a:rPr>
              <a:t>2</a:t>
            </a:r>
            <a:r>
              <a:rPr kumimoji="1" lang="zh-CN" altLang="en-US" sz="2400" b="1">
                <a:latin typeface="Tahoma" pitchFamily="34" charset="0"/>
                <a:ea typeface="宋体" pitchFamily="2" charset="-122"/>
              </a:rPr>
              <a:t>来还原</a:t>
            </a:r>
            <a:r>
              <a:rPr kumimoji="1" lang="en-US" altLang="zh-CN" sz="2400" b="1">
                <a:latin typeface="Tahoma" pitchFamily="34" charset="0"/>
                <a:ea typeface="宋体" pitchFamily="2" charset="-122"/>
              </a:rPr>
              <a:t>SiHCl</a:t>
            </a:r>
            <a:r>
              <a:rPr kumimoji="1" lang="en-US" altLang="zh-CN" sz="2400" b="1" baseline="-25000">
                <a:latin typeface="Tahoma" pitchFamily="34" charset="0"/>
                <a:ea typeface="宋体" pitchFamily="2" charset="-122"/>
              </a:rPr>
              <a:t>3</a:t>
            </a:r>
            <a:r>
              <a:rPr kumimoji="1" lang="zh-CN" altLang="en-US" sz="2400" b="1">
                <a:latin typeface="Tahoma" pitchFamily="34" charset="0"/>
                <a:ea typeface="宋体" pitchFamily="2" charset="-122"/>
              </a:rPr>
              <a:t>或</a:t>
            </a:r>
            <a:r>
              <a:rPr kumimoji="1" lang="en-US" altLang="zh-CN" sz="2400" b="1">
                <a:latin typeface="Tahoma" pitchFamily="34" charset="0"/>
                <a:ea typeface="宋体" pitchFamily="2" charset="-122"/>
              </a:rPr>
              <a:t>SiCl</a:t>
            </a:r>
            <a:r>
              <a:rPr kumimoji="1" lang="en-US" altLang="zh-CN" sz="2400" b="1" baseline="-25000">
                <a:latin typeface="Tahoma" pitchFamily="34" charset="0"/>
                <a:ea typeface="宋体" pitchFamily="2" charset="-122"/>
              </a:rPr>
              <a:t>4</a:t>
            </a:r>
            <a:r>
              <a:rPr kumimoji="1" lang="zh-CN" altLang="en-US" sz="2400" b="1">
                <a:latin typeface="Tahoma" pitchFamily="34" charset="0"/>
                <a:ea typeface="宋体" pitchFamily="2" charset="-122"/>
              </a:rPr>
              <a:t>得到半导体纯度的多晶硅：</a:t>
            </a:r>
          </a:p>
          <a:p>
            <a:pPr algn="just">
              <a:buClrTx/>
              <a:buFontTx/>
              <a:buNone/>
            </a:pPr>
            <a:endParaRPr kumimoji="1" lang="zh-CN" altLang="en-US" sz="2400" b="1">
              <a:latin typeface="Tahoma" pitchFamily="34" charset="0"/>
              <a:ea typeface="宋体" pitchFamily="2" charset="-122"/>
            </a:endParaRPr>
          </a:p>
          <a:p>
            <a:pPr algn="just">
              <a:buClrTx/>
              <a:buFontTx/>
              <a:buNone/>
            </a:pPr>
            <a:r>
              <a:rPr kumimoji="1" lang="en-US" altLang="zh-CN" sz="2400" b="1">
                <a:latin typeface="Tahoma" pitchFamily="34" charset="0"/>
                <a:ea typeface="宋体" pitchFamily="2" charset="-122"/>
              </a:rPr>
              <a:t>SiCl</a:t>
            </a:r>
            <a:r>
              <a:rPr kumimoji="1" lang="en-US" altLang="zh-CN" sz="2400" b="1" baseline="-25000">
                <a:latin typeface="Tahoma" pitchFamily="34" charset="0"/>
                <a:ea typeface="宋体" pitchFamily="2" charset="-122"/>
              </a:rPr>
              <a:t>4</a:t>
            </a:r>
            <a:r>
              <a:rPr kumimoji="1" lang="en-US" altLang="zh-CN" sz="2400" b="1">
                <a:latin typeface="Tahoma" pitchFamily="34" charset="0"/>
                <a:ea typeface="宋体" pitchFamily="2" charset="-122"/>
              </a:rPr>
              <a:t> + 2H</a:t>
            </a:r>
            <a:r>
              <a:rPr kumimoji="1" lang="en-US" altLang="zh-CN" sz="2400" b="1" baseline="-25000">
                <a:latin typeface="Tahoma" pitchFamily="34" charset="0"/>
                <a:ea typeface="宋体" pitchFamily="2" charset="-122"/>
              </a:rPr>
              <a:t>2</a:t>
            </a:r>
            <a:r>
              <a:rPr kumimoji="1" lang="en-US" altLang="zh-CN" sz="2400" b="1">
                <a:latin typeface="Tahoma" pitchFamily="34" charset="0"/>
                <a:ea typeface="宋体" pitchFamily="2" charset="-122"/>
              </a:rPr>
              <a:t>     →     Si  + 4HCl       </a:t>
            </a:r>
          </a:p>
          <a:p>
            <a:pPr algn="just">
              <a:buClrTx/>
              <a:buFontTx/>
              <a:buNone/>
            </a:pPr>
            <a:endParaRPr kumimoji="1" lang="en-US" altLang="zh-CN" sz="2400" b="1">
              <a:latin typeface="Tahoma" pitchFamily="34" charset="0"/>
              <a:ea typeface="宋体" pitchFamily="2" charset="-122"/>
            </a:endParaRPr>
          </a:p>
          <a:p>
            <a:pPr algn="just">
              <a:buClrTx/>
              <a:buFontTx/>
              <a:buNone/>
            </a:pPr>
            <a:r>
              <a:rPr kumimoji="1" lang="en-US" altLang="zh-CN" sz="2400" b="1">
                <a:latin typeface="Tahoma" pitchFamily="34" charset="0"/>
                <a:ea typeface="宋体" pitchFamily="2" charset="-122"/>
              </a:rPr>
              <a:t>SiHCl</a:t>
            </a:r>
            <a:r>
              <a:rPr kumimoji="1" lang="en-US" altLang="zh-CN" sz="2400" b="1" baseline="-25000">
                <a:latin typeface="Tahoma" pitchFamily="34" charset="0"/>
                <a:ea typeface="宋体" pitchFamily="2" charset="-122"/>
              </a:rPr>
              <a:t>3</a:t>
            </a:r>
            <a:r>
              <a:rPr kumimoji="1" lang="en-US" altLang="zh-CN" sz="2400" b="1">
                <a:latin typeface="Tahoma" pitchFamily="34" charset="0"/>
                <a:ea typeface="宋体" pitchFamily="2" charset="-122"/>
              </a:rPr>
              <a:t> + H</a:t>
            </a:r>
            <a:r>
              <a:rPr kumimoji="1" lang="en-US" altLang="zh-CN" sz="2400" b="1" baseline="-25000">
                <a:latin typeface="Tahoma" pitchFamily="34" charset="0"/>
                <a:ea typeface="宋体" pitchFamily="2" charset="-122"/>
              </a:rPr>
              <a:t>2</a:t>
            </a:r>
            <a:r>
              <a:rPr kumimoji="1" lang="en-US" altLang="zh-CN" sz="2400" b="1">
                <a:latin typeface="Tahoma" pitchFamily="34" charset="0"/>
                <a:ea typeface="宋体" pitchFamily="2" charset="-122"/>
              </a:rPr>
              <a:t>    →     Si  + 3HCl </a:t>
            </a:r>
          </a:p>
          <a:p>
            <a:pPr algn="just">
              <a:buClrTx/>
              <a:buFontTx/>
              <a:buNone/>
            </a:pPr>
            <a:endParaRPr kumimoji="1" lang="en-US" altLang="zh-CN" sz="2400" b="1">
              <a:latin typeface="Tahoma" pitchFamily="34" charset="0"/>
              <a:ea typeface="宋体" pitchFamily="2" charset="-122"/>
            </a:endParaRPr>
          </a:p>
          <a:p>
            <a:pPr algn="just">
              <a:buClrTx/>
              <a:buFontTx/>
              <a:buNone/>
            </a:pPr>
            <a:r>
              <a:rPr kumimoji="1" lang="zh-CN" altLang="en-US" sz="2400" b="1">
                <a:solidFill>
                  <a:srgbClr val="33CC33"/>
                </a:solidFill>
                <a:latin typeface="Tahoma" pitchFamily="34" charset="0"/>
                <a:ea typeface="宋体" pitchFamily="2" charset="-122"/>
              </a:rPr>
              <a:t>原因：</a:t>
            </a:r>
          </a:p>
          <a:p>
            <a:pPr algn="just">
              <a:buClrTx/>
              <a:buFontTx/>
              <a:buNone/>
            </a:pPr>
            <a:endParaRPr kumimoji="1" lang="zh-CN" altLang="en-US" sz="2400">
              <a:latin typeface="Tahoma" pitchFamily="34" charset="0"/>
              <a:ea typeface="宋体" pitchFamily="2" charset="-122"/>
            </a:endParaRPr>
          </a:p>
          <a:p>
            <a:pPr algn="just">
              <a:buClrTx/>
              <a:buFontTx/>
              <a:buNone/>
            </a:pPr>
            <a:r>
              <a:rPr kumimoji="1" lang="zh-CN" altLang="en-US" sz="2400" b="1">
                <a:latin typeface="Tahoma" pitchFamily="34" charset="0"/>
                <a:ea typeface="宋体" pitchFamily="2" charset="-122"/>
              </a:rPr>
              <a:t>氢气易于净化，且在</a:t>
            </a:r>
            <a:r>
              <a:rPr kumimoji="1" lang="en-US" altLang="zh-CN" sz="2400" b="1">
                <a:latin typeface="Tahoma" pitchFamily="34" charset="0"/>
                <a:ea typeface="宋体" pitchFamily="2" charset="-122"/>
              </a:rPr>
              <a:t>Si</a:t>
            </a:r>
            <a:r>
              <a:rPr kumimoji="1" lang="zh-CN" altLang="en-US" sz="2400" b="1">
                <a:latin typeface="Tahoma" pitchFamily="34" charset="0"/>
                <a:ea typeface="宋体" pitchFamily="2" charset="-122"/>
              </a:rPr>
              <a:t>中溶解度极低</a:t>
            </a:r>
          </a:p>
        </p:txBody>
      </p:sp>
      <p:sp>
        <p:nvSpPr>
          <p:cNvPr id="1434631" name="Line 5"/>
          <p:cNvSpPr>
            <a:spLocks noChangeShapeType="1"/>
          </p:cNvSpPr>
          <p:nvPr/>
        </p:nvSpPr>
        <p:spPr bwMode="auto">
          <a:xfrm flipV="1">
            <a:off x="4572000" y="3500438"/>
            <a:ext cx="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4632" name="Line 6"/>
          <p:cNvSpPr>
            <a:spLocks noChangeShapeType="1"/>
          </p:cNvSpPr>
          <p:nvPr/>
        </p:nvSpPr>
        <p:spPr bwMode="auto">
          <a:xfrm flipV="1">
            <a:off x="4500563" y="4221163"/>
            <a:ext cx="0" cy="2873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4633" name="Line 7"/>
          <p:cNvSpPr>
            <a:spLocks noChangeShapeType="1"/>
          </p:cNvSpPr>
          <p:nvPr/>
        </p:nvSpPr>
        <p:spPr bwMode="auto">
          <a:xfrm>
            <a:off x="3419475" y="3573463"/>
            <a:ext cx="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4634" name="Line 8"/>
          <p:cNvSpPr>
            <a:spLocks noChangeShapeType="1"/>
          </p:cNvSpPr>
          <p:nvPr/>
        </p:nvSpPr>
        <p:spPr bwMode="auto">
          <a:xfrm>
            <a:off x="3348038" y="4292600"/>
            <a:ext cx="0" cy="2889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1434636" name="Picture 12" descr="A)}8V82@EECH1MUJX8J9((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3236913"/>
            <a:ext cx="3073400" cy="279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85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8132">
                                            <p:txEl>
                                              <p:pRg st="0" end="0"/>
                                            </p:txEl>
                                          </p:spTgt>
                                        </p:tgtEl>
                                        <p:attrNameLst>
                                          <p:attrName>style.visibility</p:attrName>
                                        </p:attrNameLst>
                                      </p:cBhvr>
                                      <p:to>
                                        <p:strVal val="visible"/>
                                      </p:to>
                                    </p:set>
                                    <p:anim calcmode="lin" valueType="num">
                                      <p:cBhvr additive="base">
                                        <p:cTn id="7" dur="500" fill="hold"/>
                                        <p:tgtEl>
                                          <p:spTgt spid="68813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881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88132">
                                            <p:txEl>
                                              <p:pRg st="2" end="2"/>
                                            </p:txEl>
                                          </p:spTgt>
                                        </p:tgtEl>
                                        <p:attrNameLst>
                                          <p:attrName>style.visibility</p:attrName>
                                        </p:attrNameLst>
                                      </p:cBhvr>
                                      <p:to>
                                        <p:strVal val="visible"/>
                                      </p:to>
                                    </p:set>
                                    <p:anim calcmode="lin" valueType="num">
                                      <p:cBhvr additive="base">
                                        <p:cTn id="13" dur="500" fill="hold"/>
                                        <p:tgtEl>
                                          <p:spTgt spid="68813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8813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88132">
                                            <p:txEl>
                                              <p:pRg st="4" end="4"/>
                                            </p:txEl>
                                          </p:spTgt>
                                        </p:tgtEl>
                                        <p:attrNameLst>
                                          <p:attrName>style.visibility</p:attrName>
                                        </p:attrNameLst>
                                      </p:cBhvr>
                                      <p:to>
                                        <p:strVal val="visible"/>
                                      </p:to>
                                    </p:set>
                                    <p:anim calcmode="lin" valueType="num">
                                      <p:cBhvr additive="base">
                                        <p:cTn id="19" dur="500" fill="hold"/>
                                        <p:tgtEl>
                                          <p:spTgt spid="68813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8813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88132">
                                            <p:txEl>
                                              <p:pRg st="6" end="6"/>
                                            </p:txEl>
                                          </p:spTgt>
                                        </p:tgtEl>
                                        <p:attrNameLst>
                                          <p:attrName>style.visibility</p:attrName>
                                        </p:attrNameLst>
                                      </p:cBhvr>
                                      <p:to>
                                        <p:strVal val="visible"/>
                                      </p:to>
                                    </p:set>
                                    <p:anim calcmode="lin" valueType="num">
                                      <p:cBhvr additive="base">
                                        <p:cTn id="25" dur="500" fill="hold"/>
                                        <p:tgtEl>
                                          <p:spTgt spid="688132">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8813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88132">
                                            <p:txEl>
                                              <p:pRg st="8" end="8"/>
                                            </p:txEl>
                                          </p:spTgt>
                                        </p:tgtEl>
                                        <p:attrNameLst>
                                          <p:attrName>style.visibility</p:attrName>
                                        </p:attrNameLst>
                                      </p:cBhvr>
                                      <p:to>
                                        <p:strVal val="visible"/>
                                      </p:to>
                                    </p:set>
                                    <p:anim calcmode="lin" valueType="num">
                                      <p:cBhvr additive="base">
                                        <p:cTn id="31" dur="500" fill="hold"/>
                                        <p:tgtEl>
                                          <p:spTgt spid="688132">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8813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88132">
                                            <p:txEl>
                                              <p:pRg st="10" end="10"/>
                                            </p:txEl>
                                          </p:spTgt>
                                        </p:tgtEl>
                                        <p:attrNameLst>
                                          <p:attrName>style.visibility</p:attrName>
                                        </p:attrNameLst>
                                      </p:cBhvr>
                                      <p:to>
                                        <p:strVal val="visible"/>
                                      </p:to>
                                    </p:set>
                                    <p:anim calcmode="lin" valueType="num">
                                      <p:cBhvr additive="base">
                                        <p:cTn id="37" dur="500" fill="hold"/>
                                        <p:tgtEl>
                                          <p:spTgt spid="688132">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8813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00CC"/>
                </a:solidFill>
                <a:effectLst/>
              </a:rPr>
              <a:t>2.1 </a:t>
            </a:r>
            <a:r>
              <a:rPr lang="zh-CN" altLang="en-US" dirty="0" smtClean="0">
                <a:solidFill>
                  <a:srgbClr val="0000CC"/>
                </a:solidFill>
                <a:effectLst/>
              </a:rPr>
              <a:t>原子结构</a:t>
            </a:r>
            <a:endParaRPr lang="zh-CN" altLang="en-US" dirty="0">
              <a:solidFill>
                <a:srgbClr val="0000CC"/>
              </a:solidFill>
              <a:effectLst/>
            </a:endParaRPr>
          </a:p>
        </p:txBody>
      </p:sp>
      <p:sp>
        <p:nvSpPr>
          <p:cNvPr id="3" name="内容占位符 2"/>
          <p:cNvSpPr>
            <a:spLocks noGrp="1"/>
          </p:cNvSpPr>
          <p:nvPr>
            <p:ph idx="1"/>
          </p:nvPr>
        </p:nvSpPr>
        <p:spPr>
          <a:xfrm>
            <a:off x="446856" y="1484784"/>
            <a:ext cx="8229600" cy="4530725"/>
          </a:xfrm>
        </p:spPr>
        <p:txBody>
          <a:bodyPr/>
          <a:lstStyle/>
          <a:p>
            <a:pPr marL="0" indent="0">
              <a:buNone/>
            </a:pPr>
            <a:r>
              <a:rPr lang="zh-CN" altLang="en-US" sz="2400" b="0" dirty="0" smtClean="0">
                <a:effectLst>
                  <a:outerShdw blurRad="38100" dist="38100" dir="2700000" algn="tl">
                    <a:srgbClr val="000000">
                      <a:alpha val="43137"/>
                    </a:srgbClr>
                  </a:outerShdw>
                </a:effectLst>
                <a:latin typeface="+mn-ea"/>
              </a:rPr>
              <a:t>    </a:t>
            </a:r>
            <a:r>
              <a:rPr lang="zh-CN" altLang="en-US" sz="2400" b="0" dirty="0" smtClean="0">
                <a:latin typeface="+mn-ea"/>
              </a:rPr>
              <a:t>原子由</a:t>
            </a:r>
            <a:r>
              <a:rPr lang="zh-CN" altLang="en-US" sz="2400" b="0" dirty="0">
                <a:latin typeface="+mn-ea"/>
              </a:rPr>
              <a:t>三种不同的粒子</a:t>
            </a:r>
            <a:r>
              <a:rPr lang="zh-CN" altLang="en-US" sz="2400" b="0" dirty="0" smtClean="0">
                <a:latin typeface="+mn-ea"/>
              </a:rPr>
              <a:t>构成：中性</a:t>
            </a:r>
            <a:r>
              <a:rPr lang="zh-CN" altLang="en-US" sz="2400" b="0" dirty="0">
                <a:latin typeface="+mn-ea"/>
              </a:rPr>
              <a:t>中子和带正电的质子组成原子核，以及围绕原子核旋转的带负电核的电子，质子数与电子数相等呈现中性。</a:t>
            </a:r>
          </a:p>
          <a:p>
            <a:pPr marL="0" indent="720000"/>
            <a:endParaRPr lang="zh-CN" altLang="en-US" sz="2800" b="0" dirty="0">
              <a:effectLst>
                <a:outerShdw blurRad="38100" dist="38100" dir="2700000" algn="tl">
                  <a:srgbClr val="000000">
                    <a:alpha val="43137"/>
                  </a:srgbClr>
                </a:outerShdw>
              </a:effectLst>
              <a:latin typeface="+mn-ea"/>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71" r="2093" b="16562"/>
          <a:stretch/>
        </p:blipFill>
        <p:spPr bwMode="auto">
          <a:xfrm>
            <a:off x="2051719" y="2780928"/>
            <a:ext cx="4999469"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75856" y="6093296"/>
            <a:ext cx="2448272" cy="338554"/>
          </a:xfrm>
          <a:prstGeom prst="rect">
            <a:avLst/>
          </a:prstGeom>
          <a:noFill/>
        </p:spPr>
        <p:txBody>
          <a:bodyPr wrap="square" rtlCol="0">
            <a:spAutoFit/>
          </a:bodyPr>
          <a:lstStyle/>
          <a:p>
            <a:r>
              <a:rPr lang="zh-CN" altLang="en-US" sz="1600" dirty="0" smtClean="0"/>
              <a:t>图</a:t>
            </a:r>
            <a:r>
              <a:rPr lang="en-US" altLang="zh-CN" sz="1600" dirty="0" smtClean="0"/>
              <a:t>2.1 </a:t>
            </a:r>
            <a:r>
              <a:rPr lang="zh-CN" altLang="en-US" sz="1600" dirty="0" smtClean="0"/>
              <a:t>碳原子的基本模型</a:t>
            </a:r>
            <a:endParaRPr lang="zh-CN" altLang="en-US" sz="1600" dirty="0"/>
          </a:p>
        </p:txBody>
      </p:sp>
      <p:sp>
        <p:nvSpPr>
          <p:cNvPr id="5" name="灯片编号占位符 4"/>
          <p:cNvSpPr>
            <a:spLocks noGrp="1"/>
          </p:cNvSpPr>
          <p:nvPr>
            <p:ph type="sldNum" sz="quarter" idx="12"/>
          </p:nvPr>
        </p:nvSpPr>
        <p:spPr/>
        <p:txBody>
          <a:bodyPr/>
          <a:lstStyle/>
          <a:p>
            <a:fld id="{A47A7356-ECF7-41C9-BE80-CD71DF29C55C}" type="slidenum">
              <a:rPr lang="zh-CN" altLang="en-US" smtClean="0"/>
              <a:t>3</a:t>
            </a:fld>
            <a:endParaRPr lang="zh-CN" altLang="en-US"/>
          </a:p>
        </p:txBody>
      </p:sp>
    </p:spTree>
    <p:extLst>
      <p:ext uri="{BB962C8B-B14F-4D97-AF65-F5344CB8AC3E}">
        <p14:creationId xmlns:p14="http://schemas.microsoft.com/office/powerpoint/2010/main" val="604052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6675"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50C589C2-8580-405B-B599-96B55407B9AB}" type="slidenum">
              <a:rPr lang="en-US" altLang="zh-CN" sz="1200">
                <a:ea typeface="宋体" pitchFamily="2" charset="-122"/>
              </a:rPr>
              <a:pPr algn="r">
                <a:buClrTx/>
                <a:buFontTx/>
                <a:buNone/>
              </a:pPr>
              <a:t>30</a:t>
            </a:fld>
            <a:endParaRPr lang="en-US" altLang="zh-CN" sz="1200">
              <a:ea typeface="宋体" pitchFamily="2" charset="-122"/>
            </a:endParaRPr>
          </a:p>
        </p:txBody>
      </p:sp>
      <p:sp>
        <p:nvSpPr>
          <p:cNvPr id="631811" name="Rectangle 3"/>
          <p:cNvSpPr>
            <a:spLocks noGrp="1" noChangeArrowheads="1"/>
          </p:cNvSpPr>
          <p:nvPr>
            <p:ph type="subTitle" idx="4294967295"/>
          </p:nvPr>
        </p:nvSpPr>
        <p:spPr>
          <a:xfrm>
            <a:off x="371475" y="764704"/>
            <a:ext cx="4455319" cy="576063"/>
          </a:xfrm>
        </p:spPr>
        <p:txBody>
          <a:bodyPr>
            <a:normAutofit fontScale="85000" lnSpcReduction="1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a:t>
            </a:r>
            <a:r>
              <a:rPr lang="zh-CN" altLang="en-US" sz="3600" b="1" dirty="0" smtClean="0">
                <a:solidFill>
                  <a:srgbClr val="0000CC"/>
                </a:solidFill>
                <a:effectLst>
                  <a:outerShdw blurRad="38100" dist="38100" dir="2700000" algn="tl">
                    <a:srgbClr val="C0C0C0"/>
                  </a:outerShdw>
                </a:effectLst>
              </a:rPr>
              <a:t>制备（</a:t>
            </a:r>
            <a:r>
              <a:rPr lang="en-US" altLang="zh-CN" sz="3600" b="1" dirty="0" smtClean="0">
                <a:solidFill>
                  <a:srgbClr val="0000CC"/>
                </a:solidFill>
                <a:effectLst>
                  <a:outerShdw blurRad="38100" dist="38100" dir="2700000" algn="tl">
                    <a:srgbClr val="C0C0C0"/>
                  </a:outerShdw>
                </a:effectLst>
              </a:rPr>
              <a:t>2</a:t>
            </a:r>
            <a:r>
              <a:rPr lang="zh-CN" altLang="en-US" sz="3600" b="1" dirty="0" smtClean="0">
                <a:solidFill>
                  <a:srgbClr val="0000CC"/>
                </a:solidFill>
                <a:effectLst>
                  <a:outerShdw blurRad="38100" dist="38100" dir="2700000" algn="tl">
                    <a:srgbClr val="C0C0C0"/>
                  </a:outerShdw>
                </a:effectLst>
              </a:rPr>
              <a:t>）单晶生长</a:t>
            </a:r>
            <a:endParaRPr lang="zh-CN" altLang="en-US" sz="3600" b="1" dirty="0">
              <a:solidFill>
                <a:srgbClr val="0000CC"/>
              </a:solidFill>
              <a:effectLst>
                <a:outerShdw blurRad="38100" dist="38100" dir="2700000" algn="tl">
                  <a:srgbClr val="C0C0C0"/>
                </a:outerShdw>
              </a:effectLst>
            </a:endParaRPr>
          </a:p>
        </p:txBody>
      </p:sp>
      <p:sp>
        <p:nvSpPr>
          <p:cNvPr id="631813" name="Rectangle 5"/>
          <p:cNvSpPr>
            <a:spLocks noChangeArrowheads="1"/>
          </p:cNvSpPr>
          <p:nvPr/>
        </p:nvSpPr>
        <p:spPr bwMode="auto">
          <a:xfrm>
            <a:off x="977900" y="1772816"/>
            <a:ext cx="76977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zh-CN" altLang="en-US" sz="2400" b="1" dirty="0">
                <a:solidFill>
                  <a:srgbClr val="33CC33"/>
                </a:solidFill>
                <a:latin typeface="Tahoma" pitchFamily="34" charset="0"/>
                <a:ea typeface="宋体" pitchFamily="2" charset="-122"/>
              </a:rPr>
              <a:t>定义</a:t>
            </a:r>
            <a:r>
              <a:rPr kumimoji="1" lang="en-US" altLang="zh-CN" sz="2400" b="1" dirty="0">
                <a:solidFill>
                  <a:srgbClr val="33CC33"/>
                </a:solidFill>
                <a:latin typeface="Tahoma" pitchFamily="34" charset="0"/>
                <a:ea typeface="宋体" pitchFamily="2" charset="-122"/>
              </a:rPr>
              <a:t>:</a:t>
            </a:r>
          </a:p>
          <a:p>
            <a:pPr algn="just">
              <a:buClrTx/>
              <a:buFontTx/>
              <a:buNone/>
            </a:pPr>
            <a:r>
              <a:rPr kumimoji="1" lang="zh-CN" altLang="en-US" sz="2400" dirty="0">
                <a:latin typeface="隶书" pitchFamily="49" charset="-122"/>
                <a:ea typeface="隶书" pitchFamily="49" charset="-122"/>
                <a:cs typeface="Tahoma" pitchFamily="34" charset="0"/>
              </a:rPr>
              <a:t>把多晶块转变成一个大单晶，给予正确的定向和适量的</a:t>
            </a:r>
            <a:r>
              <a:rPr kumimoji="1" lang="en-US" altLang="zh-CN" sz="2400" dirty="0">
                <a:latin typeface="隶书" pitchFamily="49" charset="-122"/>
                <a:ea typeface="隶书" pitchFamily="49" charset="-122"/>
                <a:cs typeface="Tahoma" pitchFamily="34" charset="0"/>
              </a:rPr>
              <a:t>N</a:t>
            </a:r>
            <a:r>
              <a:rPr kumimoji="1" lang="zh-CN" altLang="en-US" sz="2400" dirty="0">
                <a:latin typeface="隶书" pitchFamily="49" charset="-122"/>
                <a:ea typeface="隶书" pitchFamily="49" charset="-122"/>
                <a:cs typeface="Tahoma" pitchFamily="34" charset="0"/>
              </a:rPr>
              <a:t>型或</a:t>
            </a:r>
            <a:r>
              <a:rPr kumimoji="1" lang="en-US" altLang="zh-CN" sz="2400" dirty="0">
                <a:latin typeface="隶书" pitchFamily="49" charset="-122"/>
                <a:ea typeface="隶书" pitchFamily="49" charset="-122"/>
                <a:cs typeface="Tahoma" pitchFamily="34" charset="0"/>
              </a:rPr>
              <a:t>P</a:t>
            </a:r>
            <a:r>
              <a:rPr kumimoji="1" lang="zh-CN" altLang="en-US" sz="2400" dirty="0">
                <a:latin typeface="隶书" pitchFamily="49" charset="-122"/>
                <a:ea typeface="隶书" pitchFamily="49" charset="-122"/>
                <a:cs typeface="Tahoma" pitchFamily="34" charset="0"/>
              </a:rPr>
              <a:t>型掺杂，叫做晶体生长。</a:t>
            </a:r>
            <a:endParaRPr kumimoji="1" lang="zh-CN" altLang="en-US" sz="2400" dirty="0">
              <a:latin typeface="隶书" pitchFamily="49" charset="-122"/>
              <a:ea typeface="隶书" pitchFamily="49" charset="-122"/>
            </a:endParaRPr>
          </a:p>
        </p:txBody>
      </p:sp>
      <p:sp>
        <p:nvSpPr>
          <p:cNvPr id="631814" name="Rectangle 6"/>
          <p:cNvSpPr>
            <a:spLocks noChangeArrowheads="1"/>
          </p:cNvSpPr>
          <p:nvPr/>
        </p:nvSpPr>
        <p:spPr bwMode="auto">
          <a:xfrm>
            <a:off x="336550" y="3501008"/>
            <a:ext cx="5688013"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lnSpc>
                <a:spcPct val="130000"/>
              </a:lnSpc>
              <a:spcBef>
                <a:spcPct val="20000"/>
              </a:spcBef>
              <a:buClr>
                <a:schemeClr val="folHlink"/>
              </a:buClr>
              <a:buSzPct val="60000"/>
              <a:buFont typeface="Wingdings" pitchFamily="2" charset="2"/>
              <a:buNone/>
            </a:pPr>
            <a:r>
              <a:rPr kumimoji="1" lang="zh-CN" altLang="en-US" sz="2400" b="1">
                <a:solidFill>
                  <a:srgbClr val="33CC33"/>
                </a:solidFill>
                <a:latin typeface="Tahoma" pitchFamily="34" charset="0"/>
                <a:ea typeface="宋体" pitchFamily="2" charset="-122"/>
              </a:rPr>
              <a:t>按制备时有无使用坩埚分为两类：</a:t>
            </a:r>
          </a:p>
          <a:p>
            <a:pPr lvl="1" algn="just">
              <a:lnSpc>
                <a:spcPct val="130000"/>
              </a:lnSpc>
              <a:spcBef>
                <a:spcPct val="20000"/>
              </a:spcBef>
              <a:buClr>
                <a:schemeClr val="hlink"/>
              </a:buClr>
              <a:buSzPct val="55000"/>
              <a:buFont typeface="Wingdings" pitchFamily="2" charset="2"/>
              <a:buChar char="n"/>
            </a:pPr>
            <a:r>
              <a:rPr kumimoji="1" lang="zh-CN" altLang="en-US" sz="2400" b="1">
                <a:latin typeface="Tahoma" pitchFamily="34" charset="0"/>
                <a:ea typeface="宋体" pitchFamily="2" charset="-122"/>
              </a:rPr>
              <a:t>有坩埚的：直拉法、磁控直        </a:t>
            </a:r>
          </a:p>
          <a:p>
            <a:pPr lvl="1" algn="just">
              <a:lnSpc>
                <a:spcPct val="130000"/>
              </a:lnSpc>
              <a:spcBef>
                <a:spcPct val="20000"/>
              </a:spcBef>
              <a:buClr>
                <a:schemeClr val="hlink"/>
              </a:buClr>
              <a:buSzPct val="55000"/>
              <a:buFont typeface="Wingdings" pitchFamily="2" charset="2"/>
              <a:buNone/>
            </a:pPr>
            <a:r>
              <a:rPr kumimoji="1" lang="zh-CN" altLang="en-US" sz="2400" b="1">
                <a:latin typeface="Tahoma" pitchFamily="34" charset="0"/>
                <a:ea typeface="宋体" pitchFamily="2" charset="-122"/>
              </a:rPr>
              <a:t>                  拉法液体掩盖直拉法；</a:t>
            </a:r>
          </a:p>
          <a:p>
            <a:pPr lvl="1" algn="just">
              <a:lnSpc>
                <a:spcPct val="130000"/>
              </a:lnSpc>
              <a:spcBef>
                <a:spcPct val="20000"/>
              </a:spcBef>
              <a:buClr>
                <a:schemeClr val="hlink"/>
              </a:buClr>
              <a:buSzPct val="55000"/>
              <a:buFont typeface="Wingdings" pitchFamily="2" charset="2"/>
              <a:buChar char="n"/>
            </a:pPr>
            <a:r>
              <a:rPr kumimoji="1" lang="zh-CN" altLang="en-US" sz="2400" b="1">
                <a:latin typeface="Tahoma" pitchFamily="34" charset="0"/>
                <a:ea typeface="宋体" pitchFamily="2" charset="-122"/>
              </a:rPr>
              <a:t>无坩埚的：悬浮区熔法 。</a:t>
            </a:r>
            <a:endParaRPr kumimoji="1" lang="zh-CN" altLang="en-US" b="1">
              <a:ea typeface="宋体" pitchFamily="2" charset="-122"/>
            </a:endParaRPr>
          </a:p>
        </p:txBody>
      </p:sp>
      <p:pic>
        <p:nvPicPr>
          <p:cNvPr id="1436682" name="Picture 10" descr="B{CJ~VVC{@L)[67U1(`6QV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0" y="3508945"/>
            <a:ext cx="2986088" cy="244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60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1813"/>
                                        </p:tgtEl>
                                        <p:attrNameLst>
                                          <p:attrName>style.visibility</p:attrName>
                                        </p:attrNameLst>
                                      </p:cBhvr>
                                      <p:to>
                                        <p:strVal val="visible"/>
                                      </p:to>
                                    </p:set>
                                    <p:anim calcmode="lin" valueType="num">
                                      <p:cBhvr additive="base">
                                        <p:cTn id="7" dur="500" fill="hold"/>
                                        <p:tgtEl>
                                          <p:spTgt spid="631813"/>
                                        </p:tgtEl>
                                        <p:attrNameLst>
                                          <p:attrName>ppt_x</p:attrName>
                                        </p:attrNameLst>
                                      </p:cBhvr>
                                      <p:tavLst>
                                        <p:tav tm="0">
                                          <p:val>
                                            <p:strVal val="0-#ppt_w/2"/>
                                          </p:val>
                                        </p:tav>
                                        <p:tav tm="100000">
                                          <p:val>
                                            <p:strVal val="#ppt_x"/>
                                          </p:val>
                                        </p:tav>
                                      </p:tavLst>
                                    </p:anim>
                                    <p:anim calcmode="lin" valueType="num">
                                      <p:cBhvr additive="base">
                                        <p:cTn id="8" dur="500" fill="hold"/>
                                        <p:tgtEl>
                                          <p:spTgt spid="6318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1814"/>
                                        </p:tgtEl>
                                        <p:attrNameLst>
                                          <p:attrName>style.visibility</p:attrName>
                                        </p:attrNameLst>
                                      </p:cBhvr>
                                      <p:to>
                                        <p:strVal val="visible"/>
                                      </p:to>
                                    </p:set>
                                    <p:anim calcmode="lin" valueType="num">
                                      <p:cBhvr additive="base">
                                        <p:cTn id="13" dur="500" fill="hold"/>
                                        <p:tgtEl>
                                          <p:spTgt spid="631814"/>
                                        </p:tgtEl>
                                        <p:attrNameLst>
                                          <p:attrName>ppt_x</p:attrName>
                                        </p:attrNameLst>
                                      </p:cBhvr>
                                      <p:tavLst>
                                        <p:tav tm="0">
                                          <p:val>
                                            <p:strVal val="0-#ppt_w/2"/>
                                          </p:val>
                                        </p:tav>
                                        <p:tav tm="100000">
                                          <p:val>
                                            <p:strVal val="#ppt_x"/>
                                          </p:val>
                                        </p:tav>
                                      </p:tavLst>
                                    </p:anim>
                                    <p:anim calcmode="lin" valueType="num">
                                      <p:cBhvr additive="base">
                                        <p:cTn id="14" dur="500" fill="hold"/>
                                        <p:tgtEl>
                                          <p:spTgt spid="6318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3" grpId="0" autoUpdateAnimBg="0"/>
      <p:bldP spid="63181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2" name="Rectangle 13"/>
          <p:cNvSpPr txBox="1">
            <a:spLocks noGrp="1" noChangeArrowheads="1"/>
          </p:cNvSpPr>
          <p:nvPr/>
        </p:nvSpPr>
        <p:spPr bwMode="auto">
          <a:xfrm>
            <a:off x="457200" y="624840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endParaRPr lang="en-US" altLang="zh-CN" sz="1200">
              <a:ea typeface="宋体" pitchFamily="2" charset="-122"/>
            </a:endParaRPr>
          </a:p>
        </p:txBody>
      </p:sp>
      <p:sp>
        <p:nvSpPr>
          <p:cNvPr id="1438723"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3D06EF47-0E78-4107-AF5E-E4231208657B}" type="slidenum">
              <a:rPr lang="en-US" altLang="zh-CN" sz="1200">
                <a:ea typeface="宋体" pitchFamily="2" charset="-122"/>
              </a:rPr>
              <a:pPr algn="r">
                <a:buClrTx/>
                <a:buFontTx/>
                <a:buNone/>
              </a:pPr>
              <a:t>31</a:t>
            </a:fld>
            <a:endParaRPr lang="en-US" altLang="zh-CN" sz="1200">
              <a:ea typeface="宋体" pitchFamily="2" charset="-122"/>
            </a:endParaRPr>
          </a:p>
        </p:txBody>
      </p:sp>
      <p:sp>
        <p:nvSpPr>
          <p:cNvPr id="633859" name="Rectangle 3"/>
          <p:cNvSpPr>
            <a:spLocks noGrp="1" noChangeArrowheads="1"/>
          </p:cNvSpPr>
          <p:nvPr>
            <p:ph type="subTitle" idx="4294967295"/>
          </p:nvPr>
        </p:nvSpPr>
        <p:spPr>
          <a:xfrm>
            <a:off x="177800" y="863600"/>
            <a:ext cx="6386513"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p:txBody>
      </p:sp>
      <p:sp>
        <p:nvSpPr>
          <p:cNvPr id="633861" name="Rectangle 5"/>
          <p:cNvSpPr>
            <a:spLocks noChangeArrowheads="1"/>
          </p:cNvSpPr>
          <p:nvPr/>
        </p:nvSpPr>
        <p:spPr bwMode="auto">
          <a:xfrm>
            <a:off x="273050" y="1628775"/>
            <a:ext cx="504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ea typeface="新宋体" pitchFamily="49" charset="-122"/>
              </a:rPr>
              <a:t>①</a:t>
            </a:r>
            <a:r>
              <a:rPr kumimoji="1" lang="zh-CN" altLang="en-US" sz="2400" b="1">
                <a:solidFill>
                  <a:srgbClr val="800000"/>
                </a:solidFill>
                <a:ea typeface="新宋体" pitchFamily="49" charset="-122"/>
              </a:rPr>
              <a:t>直拉法</a:t>
            </a:r>
            <a:r>
              <a:rPr kumimoji="1" lang="en-US" altLang="zh-CN" sz="2400" b="1">
                <a:solidFill>
                  <a:srgbClr val="800000"/>
                </a:solidFill>
                <a:ea typeface="宋体" pitchFamily="2" charset="-122"/>
              </a:rPr>
              <a:t>—Czochralski</a:t>
            </a:r>
            <a:r>
              <a:rPr kumimoji="1" lang="zh-CN" altLang="en-US" sz="2400" b="1">
                <a:solidFill>
                  <a:srgbClr val="800000"/>
                </a:solidFill>
                <a:ea typeface="宋体" pitchFamily="2" charset="-122"/>
              </a:rPr>
              <a:t>法</a:t>
            </a:r>
            <a:r>
              <a:rPr kumimoji="1" lang="zh-CN" altLang="en-US" sz="2400" b="1">
                <a:solidFill>
                  <a:srgbClr val="800000"/>
                </a:solidFill>
                <a:ea typeface="新宋体" pitchFamily="49" charset="-122"/>
              </a:rPr>
              <a:t>（</a:t>
            </a:r>
            <a:r>
              <a:rPr kumimoji="1" lang="en-US" altLang="zh-CN" sz="2400" b="1">
                <a:solidFill>
                  <a:srgbClr val="800000"/>
                </a:solidFill>
                <a:ea typeface="新宋体" pitchFamily="49" charset="-122"/>
              </a:rPr>
              <a:t>CZ</a:t>
            </a:r>
            <a:r>
              <a:rPr kumimoji="1" lang="zh-CN" altLang="en-US" sz="2400" b="1">
                <a:solidFill>
                  <a:srgbClr val="800000"/>
                </a:solidFill>
                <a:ea typeface="新宋体" pitchFamily="49" charset="-122"/>
              </a:rPr>
              <a:t>法）</a:t>
            </a:r>
          </a:p>
        </p:txBody>
      </p:sp>
      <p:sp>
        <p:nvSpPr>
          <p:cNvPr id="633863" name="Rectangle 7"/>
          <p:cNvSpPr>
            <a:spLocks noChangeArrowheads="1"/>
          </p:cNvSpPr>
          <p:nvPr/>
        </p:nvSpPr>
        <p:spPr bwMode="auto">
          <a:xfrm>
            <a:off x="323850" y="3856038"/>
            <a:ext cx="80772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lnSpc>
                <a:spcPct val="120000"/>
              </a:lnSpc>
              <a:spcBef>
                <a:spcPct val="20000"/>
              </a:spcBef>
              <a:buClr>
                <a:schemeClr val="folHlink"/>
              </a:buClr>
              <a:buSzPct val="60000"/>
              <a:buFont typeface="Wingdings" pitchFamily="2" charset="2"/>
              <a:buNone/>
            </a:pPr>
            <a:r>
              <a:rPr kumimoji="1" lang="zh-CN" altLang="en-US" sz="2400" b="1">
                <a:solidFill>
                  <a:srgbClr val="33CC33"/>
                </a:solidFill>
                <a:latin typeface="Tahoma" pitchFamily="34" charset="0"/>
                <a:ea typeface="宋体" pitchFamily="2" charset="-122"/>
              </a:rPr>
              <a:t>方法</a:t>
            </a:r>
          </a:p>
          <a:p>
            <a:pPr algn="just">
              <a:lnSpc>
                <a:spcPct val="120000"/>
              </a:lnSpc>
              <a:spcBef>
                <a:spcPct val="20000"/>
              </a:spcBef>
              <a:buClr>
                <a:schemeClr val="folHlink"/>
              </a:buClr>
              <a:buSzPct val="60000"/>
              <a:buFont typeface="Wingdings" pitchFamily="2" charset="2"/>
              <a:buNone/>
            </a:pPr>
            <a:r>
              <a:rPr kumimoji="1" lang="zh-CN" altLang="en-US" sz="2400" b="1">
                <a:latin typeface="Tahoma" pitchFamily="34" charset="0"/>
                <a:ea typeface="宋体" pitchFamily="2" charset="-122"/>
              </a:rPr>
              <a:t>在坩埚中放入多晶硅，加热使之熔融，用一个夹头夹住一块适当晶向的</a:t>
            </a:r>
            <a:r>
              <a:rPr kumimoji="1" lang="zh-CN" altLang="en-US" sz="2400" b="1" u="sng">
                <a:solidFill>
                  <a:srgbClr val="D60093"/>
                </a:solidFill>
                <a:latin typeface="Tahoma" pitchFamily="34" charset="0"/>
                <a:ea typeface="宋体" pitchFamily="2" charset="-122"/>
              </a:rPr>
              <a:t>籽晶</a:t>
            </a:r>
            <a:r>
              <a:rPr kumimoji="1" lang="zh-CN" altLang="en-US" sz="2400" b="1">
                <a:latin typeface="Tahoma" pitchFamily="34" charset="0"/>
                <a:ea typeface="宋体" pitchFamily="2" charset="-122"/>
              </a:rPr>
              <a:t>，将它悬浮在坩埚上，拉制时，一端插入熔体直到熔化，然后再缓慢向上提拉，这时</a:t>
            </a:r>
            <a:r>
              <a:rPr kumimoji="1" lang="zh-CN" altLang="en-US" sz="2400" b="1">
                <a:solidFill>
                  <a:schemeClr val="hlink"/>
                </a:solidFill>
                <a:latin typeface="Tahoma" pitchFamily="34" charset="0"/>
                <a:ea typeface="宋体" pitchFamily="2" charset="-122"/>
              </a:rPr>
              <a:t>在液</a:t>
            </a:r>
            <a:r>
              <a:rPr kumimoji="1" lang="en-US" altLang="zh-CN" sz="2400" b="1">
                <a:solidFill>
                  <a:schemeClr val="hlink"/>
                </a:solidFill>
                <a:latin typeface="Tahoma" pitchFamily="34" charset="0"/>
                <a:ea typeface="宋体" pitchFamily="2" charset="-122"/>
              </a:rPr>
              <a:t>-</a:t>
            </a:r>
            <a:r>
              <a:rPr kumimoji="1" lang="zh-CN" altLang="en-US" sz="2400" b="1">
                <a:solidFill>
                  <a:schemeClr val="hlink"/>
                </a:solidFill>
                <a:latin typeface="Tahoma" pitchFamily="34" charset="0"/>
                <a:ea typeface="宋体" pitchFamily="2" charset="-122"/>
              </a:rPr>
              <a:t>固界面</a:t>
            </a:r>
            <a:r>
              <a:rPr kumimoji="1" lang="zh-CN" altLang="en-US" sz="2400" b="1">
                <a:latin typeface="Tahoma" pitchFamily="34" charset="0"/>
                <a:ea typeface="宋体" pitchFamily="2" charset="-122"/>
              </a:rPr>
              <a:t>经过逐渐冷凝就形成了单晶。</a:t>
            </a:r>
          </a:p>
        </p:txBody>
      </p:sp>
      <p:sp>
        <p:nvSpPr>
          <p:cNvPr id="633864" name="Rectangle 8"/>
          <p:cNvSpPr>
            <a:spLocks noChangeArrowheads="1"/>
          </p:cNvSpPr>
          <p:nvPr/>
        </p:nvSpPr>
        <p:spPr bwMode="auto">
          <a:xfrm>
            <a:off x="323850" y="2198688"/>
            <a:ext cx="8135938"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zh-CN" altLang="en-US" sz="2400" b="1" dirty="0">
                <a:solidFill>
                  <a:srgbClr val="33CC33"/>
                </a:solidFill>
                <a:latin typeface="Tahoma" pitchFamily="34" charset="0"/>
                <a:ea typeface="宋体" pitchFamily="2" charset="-122"/>
              </a:rPr>
              <a:t>起源</a:t>
            </a:r>
          </a:p>
          <a:p>
            <a:pPr algn="just">
              <a:spcBef>
                <a:spcPct val="50000"/>
              </a:spcBef>
              <a:buClrTx/>
              <a:buFontTx/>
              <a:buNone/>
            </a:pPr>
            <a:r>
              <a:rPr kumimoji="1" lang="en-US" altLang="zh-CN" sz="2400" b="1" dirty="0">
                <a:latin typeface="Tahoma" pitchFamily="34" charset="0"/>
                <a:ea typeface="宋体" pitchFamily="2" charset="-122"/>
              </a:rPr>
              <a:t>1918</a:t>
            </a:r>
            <a:r>
              <a:rPr kumimoji="1" lang="zh-CN" altLang="en-US" sz="2400" b="1" dirty="0">
                <a:latin typeface="Tahoma" pitchFamily="34" charset="0"/>
                <a:ea typeface="宋体" pitchFamily="2" charset="-122"/>
              </a:rPr>
              <a:t>年由</a:t>
            </a:r>
            <a:r>
              <a:rPr kumimoji="1" lang="en-US" altLang="zh-CN" sz="2400" b="1" dirty="0" err="1">
                <a:latin typeface="Tahoma" pitchFamily="34" charset="0"/>
                <a:ea typeface="宋体" pitchFamily="2" charset="-122"/>
              </a:rPr>
              <a:t>Czochralski</a:t>
            </a:r>
            <a:r>
              <a:rPr kumimoji="1" lang="zh-CN" altLang="en-US" sz="2400" b="1" dirty="0">
                <a:solidFill>
                  <a:schemeClr val="hlink"/>
                </a:solidFill>
                <a:latin typeface="Tahoma" pitchFamily="34" charset="0"/>
                <a:ea typeface="宋体" pitchFamily="2" charset="-122"/>
              </a:rPr>
              <a:t>从熔融金属中拉制细灯丝</a:t>
            </a:r>
            <a:r>
              <a:rPr kumimoji="1" lang="zh-CN" altLang="en-US" sz="2400" b="1" dirty="0">
                <a:latin typeface="Tahoma" pitchFamily="34" charset="0"/>
                <a:ea typeface="宋体" pitchFamily="2" charset="-122"/>
              </a:rPr>
              <a:t>，</a:t>
            </a:r>
            <a:r>
              <a:rPr kumimoji="1" lang="en-US" altLang="zh-CN" sz="2400" b="1" dirty="0">
                <a:latin typeface="Tahoma" pitchFamily="34" charset="0"/>
                <a:ea typeface="宋体" pitchFamily="2" charset="-122"/>
              </a:rPr>
              <a:t>50</a:t>
            </a:r>
            <a:r>
              <a:rPr kumimoji="1" lang="zh-CN" altLang="en-US" sz="2400" b="1" dirty="0">
                <a:latin typeface="Tahoma" pitchFamily="34" charset="0"/>
                <a:ea typeface="宋体" pitchFamily="2" charset="-122"/>
              </a:rPr>
              <a:t>年代开发出与此类似的直拉法生长单晶硅，这是生长单晶硅的</a:t>
            </a:r>
            <a:r>
              <a:rPr kumimoji="1" lang="zh-CN" altLang="en-US" sz="2400" b="1" dirty="0">
                <a:solidFill>
                  <a:srgbClr val="D60093"/>
                </a:solidFill>
                <a:latin typeface="Tahoma" pitchFamily="34" charset="0"/>
                <a:ea typeface="宋体" pitchFamily="2" charset="-122"/>
              </a:rPr>
              <a:t>主流</a:t>
            </a:r>
            <a:r>
              <a:rPr kumimoji="1" lang="zh-CN" altLang="en-US" sz="2400" b="1" dirty="0">
                <a:latin typeface="Tahoma" pitchFamily="34" charset="0"/>
                <a:ea typeface="宋体" pitchFamily="2" charset="-122"/>
              </a:rPr>
              <a:t>技术。</a:t>
            </a:r>
          </a:p>
        </p:txBody>
      </p:sp>
    </p:spTree>
    <p:extLst>
      <p:ext uri="{BB962C8B-B14F-4D97-AF65-F5344CB8AC3E}">
        <p14:creationId xmlns:p14="http://schemas.microsoft.com/office/powerpoint/2010/main" val="31394457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3861"/>
                                        </p:tgtEl>
                                        <p:attrNameLst>
                                          <p:attrName>style.visibility</p:attrName>
                                        </p:attrNameLst>
                                      </p:cBhvr>
                                      <p:to>
                                        <p:strVal val="visible"/>
                                      </p:to>
                                    </p:set>
                                    <p:anim calcmode="lin" valueType="num">
                                      <p:cBhvr additive="base">
                                        <p:cTn id="7" dur="500" fill="hold"/>
                                        <p:tgtEl>
                                          <p:spTgt spid="633861"/>
                                        </p:tgtEl>
                                        <p:attrNameLst>
                                          <p:attrName>ppt_x</p:attrName>
                                        </p:attrNameLst>
                                      </p:cBhvr>
                                      <p:tavLst>
                                        <p:tav tm="0">
                                          <p:val>
                                            <p:strVal val="0-#ppt_w/2"/>
                                          </p:val>
                                        </p:tav>
                                        <p:tav tm="100000">
                                          <p:val>
                                            <p:strVal val="#ppt_x"/>
                                          </p:val>
                                        </p:tav>
                                      </p:tavLst>
                                    </p:anim>
                                    <p:anim calcmode="lin" valueType="num">
                                      <p:cBhvr additive="base">
                                        <p:cTn id="8" dur="500" fill="hold"/>
                                        <p:tgtEl>
                                          <p:spTgt spid="6338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3864">
                                            <p:txEl>
                                              <p:pRg st="0" end="0"/>
                                            </p:txEl>
                                          </p:spTgt>
                                        </p:tgtEl>
                                        <p:attrNameLst>
                                          <p:attrName>style.visibility</p:attrName>
                                        </p:attrNameLst>
                                      </p:cBhvr>
                                      <p:to>
                                        <p:strVal val="visible"/>
                                      </p:to>
                                    </p:set>
                                    <p:anim calcmode="lin" valueType="num">
                                      <p:cBhvr additive="base">
                                        <p:cTn id="13" dur="500" fill="hold"/>
                                        <p:tgtEl>
                                          <p:spTgt spid="63386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338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33864">
                                            <p:txEl>
                                              <p:pRg st="1" end="1"/>
                                            </p:txEl>
                                          </p:spTgt>
                                        </p:tgtEl>
                                        <p:attrNameLst>
                                          <p:attrName>style.visibility</p:attrName>
                                        </p:attrNameLst>
                                      </p:cBhvr>
                                      <p:to>
                                        <p:strVal val="visible"/>
                                      </p:to>
                                    </p:set>
                                    <p:anim calcmode="lin" valueType="num">
                                      <p:cBhvr additive="base">
                                        <p:cTn id="19" dur="500" fill="hold"/>
                                        <p:tgtEl>
                                          <p:spTgt spid="633864">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338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33863">
                                            <p:txEl>
                                              <p:pRg st="0" end="0"/>
                                            </p:txEl>
                                          </p:spTgt>
                                        </p:tgtEl>
                                        <p:attrNameLst>
                                          <p:attrName>style.visibility</p:attrName>
                                        </p:attrNameLst>
                                      </p:cBhvr>
                                      <p:to>
                                        <p:strVal val="visible"/>
                                      </p:to>
                                    </p:set>
                                    <p:anim calcmode="lin" valueType="num">
                                      <p:cBhvr additive="base">
                                        <p:cTn id="25" dur="500" fill="hold"/>
                                        <p:tgtEl>
                                          <p:spTgt spid="633863">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338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33863">
                                            <p:txEl>
                                              <p:pRg st="1" end="1"/>
                                            </p:txEl>
                                          </p:spTgt>
                                        </p:tgtEl>
                                        <p:attrNameLst>
                                          <p:attrName>style.visibility</p:attrName>
                                        </p:attrNameLst>
                                      </p:cBhvr>
                                      <p:to>
                                        <p:strVal val="visible"/>
                                      </p:to>
                                    </p:set>
                                    <p:anim calcmode="lin" valueType="num">
                                      <p:cBhvr additive="base">
                                        <p:cTn id="31" dur="500" fill="hold"/>
                                        <p:tgtEl>
                                          <p:spTgt spid="633863">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3386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61" grpId="0" autoUpdateAnimBg="0"/>
      <p:bldP spid="633863" grpId="0" build="p" autoUpdateAnimBg="0"/>
      <p:bldP spid="63386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1"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BB225943-781E-4A6C-A393-ACC68022201A}" type="slidenum">
              <a:rPr lang="en-US" altLang="zh-CN" sz="1200">
                <a:ea typeface="宋体" pitchFamily="2" charset="-122"/>
              </a:rPr>
              <a:pPr algn="r">
                <a:buClrTx/>
                <a:buFontTx/>
                <a:buNone/>
              </a:pPr>
              <a:t>32</a:t>
            </a:fld>
            <a:endParaRPr lang="en-US" altLang="zh-CN" sz="1200">
              <a:ea typeface="宋体" pitchFamily="2" charset="-122"/>
            </a:endParaRPr>
          </a:p>
        </p:txBody>
      </p:sp>
      <p:sp>
        <p:nvSpPr>
          <p:cNvPr id="1440772" name="Rectangle 5"/>
          <p:cNvSpPr>
            <a:spLocks noChangeArrowheads="1"/>
          </p:cNvSpPr>
          <p:nvPr/>
        </p:nvSpPr>
        <p:spPr bwMode="auto">
          <a:xfrm>
            <a:off x="257175" y="2060575"/>
            <a:ext cx="484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rgbClr val="800000"/>
                </a:solidFill>
                <a:ea typeface="新宋体" pitchFamily="49" charset="-122"/>
              </a:rPr>
              <a:t>①</a:t>
            </a:r>
            <a:r>
              <a:rPr kumimoji="1" lang="zh-CN" altLang="en-US" sz="2400" b="1">
                <a:solidFill>
                  <a:srgbClr val="800000"/>
                </a:solidFill>
                <a:ea typeface="新宋体" pitchFamily="49" charset="-122"/>
              </a:rPr>
              <a:t>直拉法</a:t>
            </a:r>
            <a:r>
              <a:rPr kumimoji="1" lang="en-US" altLang="zh-CN" sz="2400" b="1">
                <a:solidFill>
                  <a:srgbClr val="800000"/>
                </a:solidFill>
                <a:ea typeface="宋体" pitchFamily="2" charset="-122"/>
              </a:rPr>
              <a:t>-Czochralski</a:t>
            </a:r>
            <a:r>
              <a:rPr kumimoji="1" lang="zh-CN" altLang="en-US" sz="2400" b="1">
                <a:solidFill>
                  <a:srgbClr val="800000"/>
                </a:solidFill>
                <a:ea typeface="宋体" pitchFamily="2" charset="-122"/>
              </a:rPr>
              <a:t>法</a:t>
            </a:r>
            <a:r>
              <a:rPr kumimoji="1" lang="zh-CN" altLang="en-US" sz="2400" b="1">
                <a:solidFill>
                  <a:srgbClr val="800000"/>
                </a:solidFill>
                <a:ea typeface="新宋体" pitchFamily="49" charset="-122"/>
              </a:rPr>
              <a:t>（</a:t>
            </a:r>
            <a:r>
              <a:rPr kumimoji="1" lang="en-US" altLang="zh-CN" sz="2400" b="1">
                <a:solidFill>
                  <a:srgbClr val="800000"/>
                </a:solidFill>
                <a:ea typeface="新宋体" pitchFamily="49" charset="-122"/>
              </a:rPr>
              <a:t>CZ</a:t>
            </a:r>
            <a:r>
              <a:rPr kumimoji="1" lang="zh-CN" altLang="en-US" sz="2400" b="1">
                <a:solidFill>
                  <a:srgbClr val="800000"/>
                </a:solidFill>
                <a:ea typeface="新宋体" pitchFamily="49" charset="-122"/>
              </a:rPr>
              <a:t>法）</a:t>
            </a:r>
          </a:p>
        </p:txBody>
      </p:sp>
      <p:sp>
        <p:nvSpPr>
          <p:cNvPr id="635914" name="Rectangle 10"/>
          <p:cNvSpPr>
            <a:spLocks noGrp="1" noChangeArrowheads="1"/>
          </p:cNvSpPr>
          <p:nvPr>
            <p:ph type="subTitle" idx="4294967295"/>
          </p:nvPr>
        </p:nvSpPr>
        <p:spPr>
          <a:xfrm>
            <a:off x="250825" y="692696"/>
            <a:ext cx="6192838" cy="533400"/>
          </a:xfrm>
          <a:noFill/>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p:txBody>
      </p:sp>
      <p:sp>
        <p:nvSpPr>
          <p:cNvPr id="1440776" name="Rectangle 8"/>
          <p:cNvSpPr>
            <a:spLocks noChangeArrowheads="1"/>
          </p:cNvSpPr>
          <p:nvPr/>
        </p:nvSpPr>
        <p:spPr bwMode="auto">
          <a:xfrm>
            <a:off x="5040313" y="1600200"/>
            <a:ext cx="3968750" cy="4675188"/>
          </a:xfrm>
          <a:prstGeom prst="rect">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40777" name="Picture 6" descr="Sna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1760538"/>
            <a:ext cx="3551238"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447790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819"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238A706C-0517-423B-91CC-F7AE364D7496}" type="slidenum">
              <a:rPr lang="en-US" altLang="zh-CN" sz="1200">
                <a:ea typeface="宋体" pitchFamily="2" charset="-122"/>
              </a:rPr>
              <a:pPr algn="r">
                <a:buClrTx/>
                <a:buFontTx/>
                <a:buNone/>
              </a:pPr>
              <a:t>33</a:t>
            </a:fld>
            <a:endParaRPr lang="en-US" altLang="zh-CN" sz="1200">
              <a:ea typeface="宋体" pitchFamily="2" charset="-122"/>
            </a:endParaRPr>
          </a:p>
        </p:txBody>
      </p:sp>
      <p:sp>
        <p:nvSpPr>
          <p:cNvPr id="1442820" name="Rectangle 4"/>
          <p:cNvSpPr>
            <a:spLocks noChangeArrowheads="1"/>
          </p:cNvSpPr>
          <p:nvPr/>
        </p:nvSpPr>
        <p:spPr bwMode="auto">
          <a:xfrm>
            <a:off x="76200" y="1484313"/>
            <a:ext cx="227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 typeface="Wingdings" pitchFamily="2" charset="2"/>
              <a:buNone/>
            </a:pPr>
            <a:r>
              <a:rPr lang="zh-CN" altLang="en-US" sz="2400" b="1">
                <a:solidFill>
                  <a:srgbClr val="800000"/>
                </a:solidFill>
                <a:ea typeface="宋体" pitchFamily="2" charset="-122"/>
              </a:rPr>
              <a:t>（</a:t>
            </a:r>
            <a:r>
              <a:rPr lang="en-US" altLang="zh-CN" sz="2400" b="1">
                <a:solidFill>
                  <a:srgbClr val="800000"/>
                </a:solidFill>
                <a:ea typeface="宋体" pitchFamily="2" charset="-122"/>
              </a:rPr>
              <a:t>2</a:t>
            </a:r>
            <a:r>
              <a:rPr lang="zh-CN" altLang="en-US" sz="2400" b="1">
                <a:solidFill>
                  <a:srgbClr val="800000"/>
                </a:solidFill>
                <a:ea typeface="宋体" pitchFamily="2" charset="-122"/>
              </a:rPr>
              <a:t>）晶体生长</a:t>
            </a:r>
          </a:p>
        </p:txBody>
      </p:sp>
      <p:sp>
        <p:nvSpPr>
          <p:cNvPr id="1442821" name="Rectangle 5"/>
          <p:cNvSpPr>
            <a:spLocks noChangeArrowheads="1"/>
          </p:cNvSpPr>
          <p:nvPr/>
        </p:nvSpPr>
        <p:spPr bwMode="auto">
          <a:xfrm>
            <a:off x="304800" y="2133600"/>
            <a:ext cx="272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rgbClr val="33CC33"/>
                </a:solidFill>
                <a:ea typeface="新宋体" pitchFamily="49" charset="-122"/>
              </a:rPr>
              <a:t>①</a:t>
            </a:r>
            <a:r>
              <a:rPr kumimoji="1" lang="zh-CN" altLang="en-US" sz="2400" b="1">
                <a:solidFill>
                  <a:srgbClr val="33CC33"/>
                </a:solidFill>
                <a:ea typeface="新宋体" pitchFamily="49" charset="-122"/>
              </a:rPr>
              <a:t>直拉法（</a:t>
            </a:r>
            <a:r>
              <a:rPr kumimoji="1" lang="en-US" altLang="zh-CN" sz="2400" b="1">
                <a:solidFill>
                  <a:srgbClr val="33CC33"/>
                </a:solidFill>
                <a:ea typeface="新宋体" pitchFamily="49" charset="-122"/>
              </a:rPr>
              <a:t>CZ</a:t>
            </a:r>
            <a:r>
              <a:rPr kumimoji="1" lang="zh-CN" altLang="en-US" sz="2400" b="1">
                <a:solidFill>
                  <a:srgbClr val="33CC33"/>
                </a:solidFill>
                <a:ea typeface="新宋体" pitchFamily="49" charset="-122"/>
              </a:rPr>
              <a:t>法）</a:t>
            </a:r>
          </a:p>
        </p:txBody>
      </p:sp>
      <p:sp>
        <p:nvSpPr>
          <p:cNvPr id="1442823" name="Rectangle 7"/>
          <p:cNvSpPr>
            <a:spLocks noChangeArrowheads="1"/>
          </p:cNvSpPr>
          <p:nvPr/>
        </p:nvSpPr>
        <p:spPr bwMode="auto">
          <a:xfrm>
            <a:off x="0" y="5599113"/>
            <a:ext cx="8713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kumimoji="1" lang="zh-CN" altLang="en-US" sz="1800" b="1">
                <a:latin typeface="Times New Roman" pitchFamily="18" charset="0"/>
                <a:ea typeface="宋体" pitchFamily="2" charset="-122"/>
              </a:rPr>
              <a:t>三部分组成：</a:t>
            </a:r>
            <a:r>
              <a:rPr kumimoji="1" lang="zh-CN" altLang="en-US" sz="1800" b="1">
                <a:solidFill>
                  <a:srgbClr val="D60093"/>
                </a:solidFill>
                <a:latin typeface="Times New Roman" pitchFamily="18" charset="0"/>
                <a:ea typeface="宋体" pitchFamily="2" charset="-122"/>
              </a:rPr>
              <a:t>炉体部分</a:t>
            </a:r>
            <a:r>
              <a:rPr kumimoji="1" lang="zh-CN" altLang="en-US" sz="1800" b="1">
                <a:solidFill>
                  <a:schemeClr val="folHlink"/>
                </a:solidFill>
                <a:latin typeface="Times New Roman" pitchFamily="18" charset="0"/>
                <a:ea typeface="宋体" pitchFamily="2" charset="-122"/>
              </a:rPr>
              <a:t>，</a:t>
            </a:r>
            <a:r>
              <a:rPr kumimoji="1" lang="zh-CN" altLang="en-US" sz="1800" b="1">
                <a:latin typeface="Times New Roman" pitchFamily="18" charset="0"/>
                <a:ea typeface="宋体" pitchFamily="2" charset="-122"/>
              </a:rPr>
              <a:t>有坩埚、水冷装置和拉杆等机械传动装置</a:t>
            </a:r>
            <a:r>
              <a:rPr kumimoji="1" lang="zh-CN" altLang="en-US" sz="1800" b="1">
                <a:solidFill>
                  <a:schemeClr val="folHlink"/>
                </a:solidFill>
                <a:latin typeface="Times New Roman" pitchFamily="18" charset="0"/>
                <a:ea typeface="宋体" pitchFamily="2" charset="-122"/>
              </a:rPr>
              <a:t> </a:t>
            </a:r>
            <a:r>
              <a:rPr kumimoji="1" lang="zh-CN" altLang="en-US" sz="1800" b="1">
                <a:latin typeface="Times New Roman" pitchFamily="18" charset="0"/>
                <a:ea typeface="宋体" pitchFamily="2" charset="-122"/>
              </a:rPr>
              <a:t>；</a:t>
            </a:r>
            <a:r>
              <a:rPr kumimoji="1" lang="zh-CN" altLang="en-US" sz="1800" b="1">
                <a:solidFill>
                  <a:srgbClr val="D60093"/>
                </a:solidFill>
                <a:latin typeface="Times New Roman" pitchFamily="18" charset="0"/>
                <a:ea typeface="宋体" pitchFamily="2" charset="-122"/>
              </a:rPr>
              <a:t>加热控温系统，</a:t>
            </a:r>
            <a:r>
              <a:rPr kumimoji="1" lang="zh-CN" altLang="en-US" sz="1800" b="1">
                <a:latin typeface="Times New Roman" pitchFamily="18" charset="0"/>
                <a:ea typeface="宋体" pitchFamily="2" charset="-122"/>
              </a:rPr>
              <a:t>有光学高温计、加热器、隔热装置等；</a:t>
            </a:r>
            <a:r>
              <a:rPr kumimoji="1" lang="zh-CN" altLang="en-US" sz="1800" b="1">
                <a:solidFill>
                  <a:srgbClr val="D60093"/>
                </a:solidFill>
                <a:latin typeface="Times New Roman" pitchFamily="18" charset="0"/>
                <a:ea typeface="宋体" pitchFamily="2" charset="-122"/>
              </a:rPr>
              <a:t>真空部分，</a:t>
            </a:r>
            <a:r>
              <a:rPr kumimoji="1" lang="zh-CN" altLang="en-US" sz="1800" b="1">
                <a:latin typeface="Times New Roman" pitchFamily="18" charset="0"/>
                <a:ea typeface="宋体" pitchFamily="2" charset="-122"/>
              </a:rPr>
              <a:t>有机械泵、扩散泵、测真空计等。</a:t>
            </a:r>
            <a:r>
              <a:rPr kumimoji="1" lang="zh-CN" altLang="en-US" sz="1100">
                <a:latin typeface="Times New Roman" pitchFamily="18" charset="0"/>
                <a:ea typeface="宋体" pitchFamily="2" charset="-122"/>
              </a:rPr>
              <a:t> </a:t>
            </a:r>
          </a:p>
        </p:txBody>
      </p:sp>
      <p:sp>
        <p:nvSpPr>
          <p:cNvPr id="637963" name="Rectangle 11"/>
          <p:cNvSpPr>
            <a:spLocks noGrp="1" noChangeArrowheads="1"/>
          </p:cNvSpPr>
          <p:nvPr>
            <p:ph type="subTitle" idx="4294967295"/>
          </p:nvPr>
        </p:nvSpPr>
        <p:spPr>
          <a:xfrm>
            <a:off x="314325" y="620688"/>
            <a:ext cx="6135688" cy="533400"/>
          </a:xfrm>
          <a:noFill/>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p:txBody>
      </p:sp>
      <p:sp>
        <p:nvSpPr>
          <p:cNvPr id="1442826" name="Rectangle 10"/>
          <p:cNvSpPr>
            <a:spLocks noChangeArrowheads="1"/>
          </p:cNvSpPr>
          <p:nvPr/>
        </p:nvSpPr>
        <p:spPr bwMode="auto">
          <a:xfrm>
            <a:off x="3490913" y="1403350"/>
            <a:ext cx="4884737" cy="4217988"/>
          </a:xfrm>
          <a:prstGeom prst="rect">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42827" name="Picture 6" descr="DSC00164"/>
          <p:cNvPicPr>
            <a:picLocks noChangeAspect="1" noChangeArrowheads="1"/>
          </p:cNvPicPr>
          <p:nvPr/>
        </p:nvPicPr>
        <p:blipFill>
          <a:blip r:embed="rId3">
            <a:lum bright="36000" contrast="12000"/>
            <a:grayscl/>
            <a:extLst>
              <a:ext uri="{28A0092B-C50C-407E-A947-70E740481C1C}">
                <a14:useLocalDpi xmlns:a14="http://schemas.microsoft.com/office/drawing/2010/main" val="0"/>
              </a:ext>
            </a:extLst>
          </a:blip>
          <a:srcRect l="35013" t="21152" r="21638" b="24106"/>
          <a:stretch>
            <a:fillRect/>
          </a:stretch>
        </p:blipFill>
        <p:spPr bwMode="auto">
          <a:xfrm>
            <a:off x="3608388" y="1709738"/>
            <a:ext cx="4659312"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38857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7"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B20D41A7-65B4-45BB-AF35-C1B5C26FD702}" type="slidenum">
              <a:rPr lang="en-US" altLang="zh-CN" sz="1200">
                <a:ea typeface="宋体" pitchFamily="2" charset="-122"/>
              </a:rPr>
              <a:pPr algn="r">
                <a:buClrTx/>
                <a:buFontTx/>
                <a:buNone/>
              </a:pPr>
              <a:t>34</a:t>
            </a:fld>
            <a:endParaRPr lang="en-US" altLang="zh-CN" sz="1200">
              <a:ea typeface="宋体" pitchFamily="2" charset="-122"/>
            </a:endParaRPr>
          </a:p>
        </p:txBody>
      </p:sp>
      <p:sp>
        <p:nvSpPr>
          <p:cNvPr id="1444868" name="Rectangle 5"/>
          <p:cNvSpPr>
            <a:spLocks noChangeArrowheads="1"/>
          </p:cNvSpPr>
          <p:nvPr/>
        </p:nvSpPr>
        <p:spPr bwMode="auto">
          <a:xfrm>
            <a:off x="303213" y="1989138"/>
            <a:ext cx="272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ea typeface="新宋体" pitchFamily="49" charset="-122"/>
              </a:rPr>
              <a:t>①</a:t>
            </a:r>
            <a:r>
              <a:rPr kumimoji="1" lang="zh-CN" altLang="en-US" sz="2400" b="1">
                <a:solidFill>
                  <a:srgbClr val="800000"/>
                </a:solidFill>
                <a:ea typeface="新宋体" pitchFamily="49" charset="-122"/>
              </a:rPr>
              <a:t>直拉法（</a:t>
            </a:r>
            <a:r>
              <a:rPr kumimoji="1" lang="en-US" altLang="zh-CN" sz="2400" b="1">
                <a:solidFill>
                  <a:srgbClr val="800000"/>
                </a:solidFill>
                <a:ea typeface="新宋体" pitchFamily="49" charset="-122"/>
              </a:rPr>
              <a:t>CZ</a:t>
            </a:r>
            <a:r>
              <a:rPr kumimoji="1" lang="zh-CN" altLang="en-US" sz="2400" b="1">
                <a:solidFill>
                  <a:srgbClr val="800000"/>
                </a:solidFill>
                <a:ea typeface="新宋体" pitchFamily="49" charset="-122"/>
              </a:rPr>
              <a:t>法）</a:t>
            </a:r>
          </a:p>
        </p:txBody>
      </p:sp>
      <p:pic>
        <p:nvPicPr>
          <p:cNvPr id="1444869" name="Picture 6" descr="DSC00165"/>
          <p:cNvPicPr>
            <a:picLocks noChangeAspect="1" noChangeArrowheads="1"/>
          </p:cNvPicPr>
          <p:nvPr/>
        </p:nvPicPr>
        <p:blipFill>
          <a:blip r:embed="rId3">
            <a:lum bright="18000" contrast="6000"/>
            <a:extLst>
              <a:ext uri="{28A0092B-C50C-407E-A947-70E740481C1C}">
                <a14:useLocalDpi xmlns:a14="http://schemas.microsoft.com/office/drawing/2010/main" val="0"/>
              </a:ext>
            </a:extLst>
          </a:blip>
          <a:srcRect l="39149" t="18268" r="38113" b="18268"/>
          <a:stretch>
            <a:fillRect/>
          </a:stretch>
        </p:blipFill>
        <p:spPr bwMode="auto">
          <a:xfrm>
            <a:off x="5335588" y="1476375"/>
            <a:ext cx="3630612"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870" name="Text Box 7"/>
          <p:cNvSpPr txBox="1">
            <a:spLocks noChangeArrowheads="1"/>
          </p:cNvSpPr>
          <p:nvPr/>
        </p:nvSpPr>
        <p:spPr bwMode="auto">
          <a:xfrm>
            <a:off x="615950" y="27813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spcBef>
                <a:spcPct val="50000"/>
              </a:spcBef>
              <a:buClrTx/>
              <a:buFontTx/>
              <a:buNone/>
            </a:pPr>
            <a:r>
              <a:rPr kumimoji="1" lang="zh-CN" altLang="en-US" sz="2400" b="1">
                <a:solidFill>
                  <a:schemeClr val="hlink"/>
                </a:solidFill>
                <a:latin typeface="Tahoma" pitchFamily="34" charset="0"/>
                <a:ea typeface="宋体" pitchFamily="2" charset="-122"/>
              </a:rPr>
              <a:t>单晶炉</a:t>
            </a:r>
          </a:p>
        </p:txBody>
      </p:sp>
      <p:sp>
        <p:nvSpPr>
          <p:cNvPr id="640011" name="Rectangle 11"/>
          <p:cNvSpPr>
            <a:spLocks noGrp="1" noChangeArrowheads="1"/>
          </p:cNvSpPr>
          <p:nvPr>
            <p:ph type="subTitle" idx="4294967295"/>
          </p:nvPr>
        </p:nvSpPr>
        <p:spPr>
          <a:xfrm>
            <a:off x="0" y="919163"/>
            <a:ext cx="5754688" cy="533400"/>
          </a:xfrm>
          <a:noFill/>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p:txBody>
      </p:sp>
    </p:spTree>
    <p:extLst>
      <p:ext uri="{BB962C8B-B14F-4D97-AF65-F5344CB8AC3E}">
        <p14:creationId xmlns:p14="http://schemas.microsoft.com/office/powerpoint/2010/main" val="138188015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5"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0465ECEF-569C-418A-8621-FA9DEF75F3E3}" type="slidenum">
              <a:rPr lang="en-US" altLang="zh-CN" sz="1200">
                <a:ea typeface="宋体" pitchFamily="2" charset="-122"/>
              </a:rPr>
              <a:pPr algn="r">
                <a:buClrTx/>
                <a:buFontTx/>
                <a:buNone/>
              </a:pPr>
              <a:t>35</a:t>
            </a:fld>
            <a:endParaRPr lang="en-US" altLang="zh-CN" sz="1200">
              <a:ea typeface="宋体" pitchFamily="2" charset="-122"/>
            </a:endParaRPr>
          </a:p>
        </p:txBody>
      </p:sp>
      <p:sp>
        <p:nvSpPr>
          <p:cNvPr id="1446916" name="Rectangle 5"/>
          <p:cNvSpPr>
            <a:spLocks noChangeArrowheads="1"/>
          </p:cNvSpPr>
          <p:nvPr/>
        </p:nvSpPr>
        <p:spPr bwMode="auto">
          <a:xfrm>
            <a:off x="406400" y="1790700"/>
            <a:ext cx="484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dirty="0">
                <a:solidFill>
                  <a:srgbClr val="800000"/>
                </a:solidFill>
                <a:ea typeface="新宋体" pitchFamily="49" charset="-122"/>
              </a:rPr>
              <a:t>①</a:t>
            </a:r>
            <a:r>
              <a:rPr kumimoji="1" lang="zh-CN" altLang="en-US" sz="2400" b="1" dirty="0">
                <a:solidFill>
                  <a:srgbClr val="800000"/>
                </a:solidFill>
                <a:ea typeface="新宋体" pitchFamily="49" charset="-122"/>
              </a:rPr>
              <a:t>直拉法</a:t>
            </a:r>
            <a:r>
              <a:rPr kumimoji="1" lang="en-US" altLang="zh-CN" sz="2400" b="1" dirty="0">
                <a:solidFill>
                  <a:srgbClr val="800000"/>
                </a:solidFill>
                <a:ea typeface="宋体" pitchFamily="2" charset="-122"/>
              </a:rPr>
              <a:t>-</a:t>
            </a:r>
            <a:r>
              <a:rPr kumimoji="1" lang="en-US" altLang="zh-CN" sz="2400" b="1" dirty="0" err="1">
                <a:solidFill>
                  <a:srgbClr val="800000"/>
                </a:solidFill>
                <a:ea typeface="宋体" pitchFamily="2" charset="-122"/>
              </a:rPr>
              <a:t>Czochralski</a:t>
            </a:r>
            <a:r>
              <a:rPr kumimoji="1" lang="zh-CN" altLang="en-US" sz="2400" b="1" dirty="0">
                <a:solidFill>
                  <a:srgbClr val="800000"/>
                </a:solidFill>
                <a:ea typeface="宋体" pitchFamily="2" charset="-122"/>
              </a:rPr>
              <a:t>法</a:t>
            </a:r>
            <a:r>
              <a:rPr kumimoji="1" lang="zh-CN" altLang="en-US" sz="2400" b="1" dirty="0">
                <a:solidFill>
                  <a:srgbClr val="800000"/>
                </a:solidFill>
                <a:ea typeface="新宋体" pitchFamily="49" charset="-122"/>
              </a:rPr>
              <a:t>（</a:t>
            </a:r>
            <a:r>
              <a:rPr kumimoji="1" lang="en-US" altLang="zh-CN" sz="2400" b="1" dirty="0">
                <a:solidFill>
                  <a:srgbClr val="800000"/>
                </a:solidFill>
                <a:ea typeface="新宋体" pitchFamily="49" charset="-122"/>
              </a:rPr>
              <a:t>CZ</a:t>
            </a:r>
            <a:r>
              <a:rPr kumimoji="1" lang="zh-CN" altLang="en-US" sz="2400" b="1" dirty="0">
                <a:solidFill>
                  <a:srgbClr val="800000"/>
                </a:solidFill>
                <a:ea typeface="新宋体" pitchFamily="49" charset="-122"/>
              </a:rPr>
              <a:t>法）</a:t>
            </a:r>
          </a:p>
        </p:txBody>
      </p:sp>
      <p:sp>
        <p:nvSpPr>
          <p:cNvPr id="1446917" name="Text Box 6"/>
          <p:cNvSpPr txBox="1">
            <a:spLocks noChangeArrowheads="1"/>
          </p:cNvSpPr>
          <p:nvPr/>
        </p:nvSpPr>
        <p:spPr bwMode="auto">
          <a:xfrm>
            <a:off x="714375" y="2457450"/>
            <a:ext cx="2409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spcBef>
                <a:spcPct val="50000"/>
              </a:spcBef>
              <a:buClrTx/>
              <a:buFontTx/>
              <a:buNone/>
            </a:pPr>
            <a:r>
              <a:rPr kumimoji="1" lang="en-US" altLang="zh-CN" sz="2400" b="1">
                <a:solidFill>
                  <a:schemeClr val="hlink"/>
                </a:solidFill>
                <a:ea typeface="新宋体" pitchFamily="49" charset="-122"/>
              </a:rPr>
              <a:t>CZ</a:t>
            </a:r>
            <a:r>
              <a:rPr kumimoji="1" lang="zh-CN" altLang="en-US" sz="2400" b="1">
                <a:solidFill>
                  <a:schemeClr val="hlink"/>
                </a:solidFill>
                <a:ea typeface="新宋体" pitchFamily="49" charset="-122"/>
              </a:rPr>
              <a:t>法</a:t>
            </a:r>
            <a:r>
              <a:rPr kumimoji="1" lang="zh-CN" altLang="en-US" sz="2400" b="1">
                <a:solidFill>
                  <a:schemeClr val="hlink"/>
                </a:solidFill>
                <a:latin typeface="Tahoma" pitchFamily="34" charset="0"/>
                <a:ea typeface="宋体" pitchFamily="2" charset="-122"/>
              </a:rPr>
              <a:t>工艺流程</a:t>
            </a:r>
          </a:p>
        </p:txBody>
      </p:sp>
      <p:sp>
        <p:nvSpPr>
          <p:cNvPr id="642055" name="Rectangle 7"/>
          <p:cNvSpPr>
            <a:spLocks noChangeArrowheads="1"/>
          </p:cNvSpPr>
          <p:nvPr/>
        </p:nvSpPr>
        <p:spPr bwMode="auto">
          <a:xfrm>
            <a:off x="684213" y="3213100"/>
            <a:ext cx="7162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nSpc>
                <a:spcPct val="80000"/>
              </a:lnSpc>
              <a:spcBef>
                <a:spcPct val="20000"/>
              </a:spcBef>
              <a:buClr>
                <a:schemeClr val="folHlink"/>
              </a:buClr>
              <a:buSzPct val="60000"/>
              <a:buFont typeface="Wingdings" pitchFamily="2" charset="2"/>
              <a:buNone/>
            </a:pPr>
            <a:r>
              <a:rPr kumimoji="1" lang="zh-CN" altLang="en-US" sz="2400" b="1">
                <a:solidFill>
                  <a:srgbClr val="33CC33"/>
                </a:solidFill>
                <a:latin typeface="Tahoma" pitchFamily="34" charset="0"/>
                <a:ea typeface="宋体" pitchFamily="2" charset="-122"/>
              </a:rPr>
              <a:t>准备</a:t>
            </a:r>
          </a:p>
          <a:p>
            <a:pPr>
              <a:lnSpc>
                <a:spcPct val="80000"/>
              </a:lnSpc>
              <a:spcBef>
                <a:spcPct val="20000"/>
              </a:spcBef>
              <a:buClr>
                <a:schemeClr val="folHlink"/>
              </a:buClr>
              <a:buSzPct val="60000"/>
              <a:buFont typeface="Wingdings" pitchFamily="2" charset="2"/>
              <a:buNone/>
            </a:pPr>
            <a:r>
              <a:rPr kumimoji="1" lang="zh-CN" altLang="en-US" sz="2400" b="1">
                <a:latin typeface="Tahoma" pitchFamily="34" charset="0"/>
                <a:ea typeface="宋体" pitchFamily="2" charset="-122"/>
              </a:rPr>
              <a:t>	</a:t>
            </a:r>
            <a:r>
              <a:rPr kumimoji="1" lang="zh-CN" altLang="en-US" sz="2400" b="1">
                <a:latin typeface="宋体" pitchFamily="2" charset="-122"/>
                <a:ea typeface="宋体" pitchFamily="2" charset="-122"/>
              </a:rPr>
              <a:t>腐蚀清洗多晶→籽晶准备→装炉→真空操作</a:t>
            </a:r>
            <a:r>
              <a:rPr kumimoji="1" lang="zh-CN" altLang="en-US" sz="2400" b="1">
                <a:latin typeface="Tahoma" pitchFamily="34" charset="0"/>
                <a:ea typeface="宋体" pitchFamily="2" charset="-122"/>
              </a:rPr>
              <a:t> </a:t>
            </a:r>
          </a:p>
          <a:p>
            <a:pPr>
              <a:lnSpc>
                <a:spcPct val="80000"/>
              </a:lnSpc>
              <a:spcBef>
                <a:spcPct val="20000"/>
              </a:spcBef>
              <a:buClr>
                <a:schemeClr val="folHlink"/>
              </a:buClr>
              <a:buSzPct val="60000"/>
              <a:buFont typeface="Wingdings" pitchFamily="2" charset="2"/>
              <a:buNone/>
            </a:pPr>
            <a:r>
              <a:rPr kumimoji="1" lang="zh-CN" altLang="en-US" sz="2400" b="1">
                <a:solidFill>
                  <a:srgbClr val="33CC33"/>
                </a:solidFill>
                <a:latin typeface="Tahoma" pitchFamily="34" charset="0"/>
                <a:ea typeface="宋体" pitchFamily="2" charset="-122"/>
              </a:rPr>
              <a:t>开炉</a:t>
            </a:r>
          </a:p>
          <a:p>
            <a:pPr>
              <a:lnSpc>
                <a:spcPct val="80000"/>
              </a:lnSpc>
              <a:spcBef>
                <a:spcPct val="20000"/>
              </a:spcBef>
              <a:buClr>
                <a:schemeClr val="folHlink"/>
              </a:buClr>
              <a:buSzPct val="60000"/>
              <a:buFont typeface="Wingdings" pitchFamily="2" charset="2"/>
              <a:buNone/>
            </a:pPr>
            <a:r>
              <a:rPr kumimoji="1" lang="zh-CN" altLang="en-US" sz="2400" b="1">
                <a:latin typeface="Tahoma" pitchFamily="34" charset="0"/>
                <a:ea typeface="宋体" pitchFamily="2" charset="-122"/>
              </a:rPr>
              <a:t>	</a:t>
            </a:r>
            <a:r>
              <a:rPr kumimoji="1" lang="zh-CN" altLang="en-US" sz="2400" b="1">
                <a:latin typeface="宋体" pitchFamily="2" charset="-122"/>
                <a:ea typeface="宋体" pitchFamily="2" charset="-122"/>
              </a:rPr>
              <a:t>升温→水冷→通气 </a:t>
            </a:r>
            <a:endParaRPr kumimoji="1" lang="zh-CN" altLang="en-US" sz="2400" b="1">
              <a:latin typeface="Tahoma" pitchFamily="34" charset="0"/>
              <a:ea typeface="宋体" pitchFamily="2" charset="-122"/>
            </a:endParaRPr>
          </a:p>
          <a:p>
            <a:pPr>
              <a:lnSpc>
                <a:spcPct val="80000"/>
              </a:lnSpc>
              <a:spcBef>
                <a:spcPct val="20000"/>
              </a:spcBef>
              <a:buClr>
                <a:schemeClr val="folHlink"/>
              </a:buClr>
              <a:buSzPct val="60000"/>
              <a:buFont typeface="Wingdings" pitchFamily="2" charset="2"/>
              <a:buNone/>
            </a:pPr>
            <a:r>
              <a:rPr kumimoji="1" lang="zh-CN" altLang="en-US" sz="2400" b="1">
                <a:solidFill>
                  <a:srgbClr val="33CC33"/>
                </a:solidFill>
                <a:latin typeface="Tahoma" pitchFamily="34" charset="0"/>
                <a:ea typeface="宋体" pitchFamily="2" charset="-122"/>
              </a:rPr>
              <a:t>生长</a:t>
            </a:r>
          </a:p>
          <a:p>
            <a:pPr>
              <a:lnSpc>
                <a:spcPct val="80000"/>
              </a:lnSpc>
              <a:spcBef>
                <a:spcPct val="20000"/>
              </a:spcBef>
              <a:buClr>
                <a:schemeClr val="folHlink"/>
              </a:buClr>
              <a:buSzPct val="60000"/>
              <a:buFont typeface="Wingdings" pitchFamily="2" charset="2"/>
              <a:buNone/>
            </a:pPr>
            <a:r>
              <a:rPr kumimoji="1" lang="zh-CN" altLang="en-US" sz="2400" b="1">
                <a:latin typeface="Tahoma" pitchFamily="34" charset="0"/>
                <a:ea typeface="宋体" pitchFamily="2" charset="-122"/>
              </a:rPr>
              <a:t>	</a:t>
            </a:r>
            <a:r>
              <a:rPr kumimoji="1" lang="zh-CN" altLang="en-US" sz="2400" b="1">
                <a:latin typeface="宋体" pitchFamily="2" charset="-122"/>
                <a:ea typeface="宋体" pitchFamily="2" charset="-122"/>
              </a:rPr>
              <a:t>引晶→缩晶→放肩→等径生长→收尾 </a:t>
            </a:r>
            <a:endParaRPr kumimoji="1" lang="zh-CN" altLang="en-US" sz="2400" b="1">
              <a:latin typeface="Tahoma" pitchFamily="34" charset="0"/>
              <a:ea typeface="宋体" pitchFamily="2" charset="-122"/>
            </a:endParaRPr>
          </a:p>
          <a:p>
            <a:pPr>
              <a:lnSpc>
                <a:spcPct val="80000"/>
              </a:lnSpc>
              <a:spcBef>
                <a:spcPct val="20000"/>
              </a:spcBef>
              <a:buClr>
                <a:schemeClr val="folHlink"/>
              </a:buClr>
              <a:buSzPct val="60000"/>
              <a:buFont typeface="Wingdings" pitchFamily="2" charset="2"/>
              <a:buNone/>
            </a:pPr>
            <a:r>
              <a:rPr kumimoji="1" lang="zh-CN" altLang="en-US" sz="2400" b="1">
                <a:solidFill>
                  <a:srgbClr val="33CC33"/>
                </a:solidFill>
                <a:latin typeface="Tahoma" pitchFamily="34" charset="0"/>
                <a:ea typeface="宋体" pitchFamily="2" charset="-122"/>
              </a:rPr>
              <a:t>停炉</a:t>
            </a:r>
          </a:p>
          <a:p>
            <a:pPr>
              <a:lnSpc>
                <a:spcPct val="80000"/>
              </a:lnSpc>
              <a:spcBef>
                <a:spcPct val="20000"/>
              </a:spcBef>
              <a:buClr>
                <a:schemeClr val="folHlink"/>
              </a:buClr>
              <a:buSzPct val="60000"/>
              <a:buFont typeface="Wingdings" pitchFamily="2" charset="2"/>
              <a:buNone/>
            </a:pPr>
            <a:r>
              <a:rPr kumimoji="1" lang="zh-CN" altLang="en-US" sz="2400" b="1">
                <a:latin typeface="Tahoma" pitchFamily="34" charset="0"/>
                <a:ea typeface="宋体" pitchFamily="2" charset="-122"/>
              </a:rPr>
              <a:t>	降温</a:t>
            </a:r>
            <a:r>
              <a:rPr kumimoji="1" lang="zh-CN" altLang="en-US" sz="2400" b="1">
                <a:latin typeface="宋体" pitchFamily="2" charset="-122"/>
                <a:ea typeface="宋体" pitchFamily="2" charset="-122"/>
              </a:rPr>
              <a:t>→</a:t>
            </a:r>
            <a:r>
              <a:rPr kumimoji="1" lang="zh-CN" altLang="en-US" sz="2400" b="1">
                <a:latin typeface="Tahoma" pitchFamily="34" charset="0"/>
                <a:ea typeface="宋体" pitchFamily="2" charset="-122"/>
              </a:rPr>
              <a:t>停气</a:t>
            </a:r>
            <a:r>
              <a:rPr kumimoji="1" lang="zh-CN" altLang="en-US" sz="2400" b="1">
                <a:latin typeface="宋体" pitchFamily="2" charset="-122"/>
                <a:ea typeface="宋体" pitchFamily="2" charset="-122"/>
              </a:rPr>
              <a:t>→</a:t>
            </a:r>
            <a:r>
              <a:rPr kumimoji="1" lang="zh-CN" altLang="en-US" sz="2400" b="1">
                <a:latin typeface="Tahoma" pitchFamily="34" charset="0"/>
                <a:ea typeface="宋体" pitchFamily="2" charset="-122"/>
              </a:rPr>
              <a:t>停止抽真空</a:t>
            </a:r>
            <a:r>
              <a:rPr kumimoji="1" lang="zh-CN" altLang="en-US" sz="2400" b="1">
                <a:latin typeface="宋体" pitchFamily="2" charset="-122"/>
                <a:ea typeface="宋体" pitchFamily="2" charset="-122"/>
              </a:rPr>
              <a:t>→</a:t>
            </a:r>
            <a:r>
              <a:rPr kumimoji="1" lang="zh-CN" altLang="en-US" sz="2400" b="1">
                <a:latin typeface="Tahoma" pitchFamily="34" charset="0"/>
                <a:ea typeface="宋体" pitchFamily="2" charset="-122"/>
              </a:rPr>
              <a:t>开炉</a:t>
            </a:r>
          </a:p>
        </p:txBody>
      </p:sp>
      <p:sp>
        <p:nvSpPr>
          <p:cNvPr id="642059" name="Rectangle 11"/>
          <p:cNvSpPr>
            <a:spLocks noGrp="1" noChangeArrowheads="1"/>
          </p:cNvSpPr>
          <p:nvPr>
            <p:ph type="subTitle" idx="4294967295"/>
          </p:nvPr>
        </p:nvSpPr>
        <p:spPr>
          <a:xfrm>
            <a:off x="179512" y="912813"/>
            <a:ext cx="5899150" cy="533400"/>
          </a:xfrm>
          <a:noFill/>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p:txBody>
      </p:sp>
    </p:spTree>
    <p:extLst>
      <p:ext uri="{BB962C8B-B14F-4D97-AF65-F5344CB8AC3E}">
        <p14:creationId xmlns:p14="http://schemas.microsoft.com/office/powerpoint/2010/main" val="3226180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2055">
                                            <p:txEl>
                                              <p:pRg st="0" end="0"/>
                                            </p:txEl>
                                          </p:spTgt>
                                        </p:tgtEl>
                                        <p:attrNameLst>
                                          <p:attrName>style.visibility</p:attrName>
                                        </p:attrNameLst>
                                      </p:cBhvr>
                                      <p:to>
                                        <p:strVal val="visible"/>
                                      </p:to>
                                    </p:set>
                                    <p:anim calcmode="lin" valueType="num">
                                      <p:cBhvr additive="base">
                                        <p:cTn id="7" dur="500" fill="hold"/>
                                        <p:tgtEl>
                                          <p:spTgt spid="6420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20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42055">
                                            <p:txEl>
                                              <p:pRg st="1" end="1"/>
                                            </p:txEl>
                                          </p:spTgt>
                                        </p:tgtEl>
                                        <p:attrNameLst>
                                          <p:attrName>style.visibility</p:attrName>
                                        </p:attrNameLst>
                                      </p:cBhvr>
                                      <p:to>
                                        <p:strVal val="visible"/>
                                      </p:to>
                                    </p:set>
                                    <p:anim calcmode="lin" valueType="num">
                                      <p:cBhvr additive="base">
                                        <p:cTn id="13" dur="500" fill="hold"/>
                                        <p:tgtEl>
                                          <p:spTgt spid="6420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20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42055">
                                            <p:txEl>
                                              <p:pRg st="2" end="2"/>
                                            </p:txEl>
                                          </p:spTgt>
                                        </p:tgtEl>
                                        <p:attrNameLst>
                                          <p:attrName>style.visibility</p:attrName>
                                        </p:attrNameLst>
                                      </p:cBhvr>
                                      <p:to>
                                        <p:strVal val="visible"/>
                                      </p:to>
                                    </p:set>
                                    <p:anim calcmode="lin" valueType="num">
                                      <p:cBhvr additive="base">
                                        <p:cTn id="19" dur="500" fill="hold"/>
                                        <p:tgtEl>
                                          <p:spTgt spid="6420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20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42055">
                                            <p:txEl>
                                              <p:pRg st="3" end="3"/>
                                            </p:txEl>
                                          </p:spTgt>
                                        </p:tgtEl>
                                        <p:attrNameLst>
                                          <p:attrName>style.visibility</p:attrName>
                                        </p:attrNameLst>
                                      </p:cBhvr>
                                      <p:to>
                                        <p:strVal val="visible"/>
                                      </p:to>
                                    </p:set>
                                    <p:anim calcmode="lin" valueType="num">
                                      <p:cBhvr additive="base">
                                        <p:cTn id="25" dur="500" fill="hold"/>
                                        <p:tgtEl>
                                          <p:spTgt spid="6420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20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42055">
                                            <p:txEl>
                                              <p:pRg st="4" end="4"/>
                                            </p:txEl>
                                          </p:spTgt>
                                        </p:tgtEl>
                                        <p:attrNameLst>
                                          <p:attrName>style.visibility</p:attrName>
                                        </p:attrNameLst>
                                      </p:cBhvr>
                                      <p:to>
                                        <p:strVal val="visible"/>
                                      </p:to>
                                    </p:set>
                                    <p:anim calcmode="lin" valueType="num">
                                      <p:cBhvr additive="base">
                                        <p:cTn id="31" dur="500" fill="hold"/>
                                        <p:tgtEl>
                                          <p:spTgt spid="6420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420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42055">
                                            <p:txEl>
                                              <p:pRg st="5" end="5"/>
                                            </p:txEl>
                                          </p:spTgt>
                                        </p:tgtEl>
                                        <p:attrNameLst>
                                          <p:attrName>style.visibility</p:attrName>
                                        </p:attrNameLst>
                                      </p:cBhvr>
                                      <p:to>
                                        <p:strVal val="visible"/>
                                      </p:to>
                                    </p:set>
                                    <p:anim calcmode="lin" valueType="num">
                                      <p:cBhvr additive="base">
                                        <p:cTn id="37" dur="500" fill="hold"/>
                                        <p:tgtEl>
                                          <p:spTgt spid="64205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420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42055">
                                            <p:txEl>
                                              <p:pRg st="6" end="6"/>
                                            </p:txEl>
                                          </p:spTgt>
                                        </p:tgtEl>
                                        <p:attrNameLst>
                                          <p:attrName>style.visibility</p:attrName>
                                        </p:attrNameLst>
                                      </p:cBhvr>
                                      <p:to>
                                        <p:strVal val="visible"/>
                                      </p:to>
                                    </p:set>
                                    <p:anim calcmode="lin" valueType="num">
                                      <p:cBhvr additive="base">
                                        <p:cTn id="43" dur="500" fill="hold"/>
                                        <p:tgtEl>
                                          <p:spTgt spid="64205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420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42055">
                                            <p:txEl>
                                              <p:pRg st="7" end="7"/>
                                            </p:txEl>
                                          </p:spTgt>
                                        </p:tgtEl>
                                        <p:attrNameLst>
                                          <p:attrName>style.visibility</p:attrName>
                                        </p:attrNameLst>
                                      </p:cBhvr>
                                      <p:to>
                                        <p:strVal val="visible"/>
                                      </p:to>
                                    </p:set>
                                    <p:anim calcmode="lin" valueType="num">
                                      <p:cBhvr additive="base">
                                        <p:cTn id="49" dur="500" fill="hold"/>
                                        <p:tgtEl>
                                          <p:spTgt spid="64205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4205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963"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D63FC378-403F-4E6B-94A3-85BAE83822F0}" type="slidenum">
              <a:rPr lang="en-US" altLang="zh-CN" sz="1200">
                <a:ea typeface="宋体" pitchFamily="2" charset="-122"/>
              </a:rPr>
              <a:pPr algn="r">
                <a:buClrTx/>
                <a:buFontTx/>
                <a:buNone/>
              </a:pPr>
              <a:t>36</a:t>
            </a:fld>
            <a:endParaRPr lang="en-US" altLang="zh-CN" sz="1200">
              <a:ea typeface="宋体" pitchFamily="2" charset="-122"/>
            </a:endParaRPr>
          </a:p>
        </p:txBody>
      </p:sp>
      <p:sp>
        <p:nvSpPr>
          <p:cNvPr id="1448964" name="Rectangle 5"/>
          <p:cNvSpPr>
            <a:spLocks noChangeArrowheads="1"/>
          </p:cNvSpPr>
          <p:nvPr/>
        </p:nvSpPr>
        <p:spPr bwMode="auto">
          <a:xfrm>
            <a:off x="323850" y="1628775"/>
            <a:ext cx="272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dirty="0">
                <a:solidFill>
                  <a:srgbClr val="800000"/>
                </a:solidFill>
                <a:ea typeface="新宋体" pitchFamily="49" charset="-122"/>
              </a:rPr>
              <a:t>①</a:t>
            </a:r>
            <a:r>
              <a:rPr kumimoji="1" lang="zh-CN" altLang="en-US" sz="2400" b="1" dirty="0">
                <a:solidFill>
                  <a:srgbClr val="800000"/>
                </a:solidFill>
                <a:ea typeface="新宋体" pitchFamily="49" charset="-122"/>
              </a:rPr>
              <a:t>直拉法（</a:t>
            </a:r>
            <a:r>
              <a:rPr kumimoji="1" lang="en-US" altLang="zh-CN" sz="2400" b="1" dirty="0">
                <a:solidFill>
                  <a:srgbClr val="800000"/>
                </a:solidFill>
                <a:ea typeface="新宋体" pitchFamily="49" charset="-122"/>
              </a:rPr>
              <a:t>CZ</a:t>
            </a:r>
            <a:r>
              <a:rPr kumimoji="1" lang="zh-CN" altLang="en-US" sz="2400" b="1" dirty="0">
                <a:solidFill>
                  <a:srgbClr val="800000"/>
                </a:solidFill>
                <a:ea typeface="新宋体" pitchFamily="49" charset="-122"/>
              </a:rPr>
              <a:t>法）</a:t>
            </a:r>
          </a:p>
        </p:txBody>
      </p:sp>
      <p:sp>
        <p:nvSpPr>
          <p:cNvPr id="644102" name="Text Box 6"/>
          <p:cNvSpPr txBox="1">
            <a:spLocks noChangeArrowheads="1"/>
          </p:cNvSpPr>
          <p:nvPr/>
        </p:nvSpPr>
        <p:spPr bwMode="auto">
          <a:xfrm>
            <a:off x="457200" y="22098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spcBef>
                <a:spcPct val="50000"/>
              </a:spcBef>
              <a:buClrTx/>
              <a:buFontTx/>
              <a:buNone/>
            </a:pPr>
            <a:r>
              <a:rPr kumimoji="1" lang="en-US" altLang="zh-CN" sz="2400" b="1">
                <a:solidFill>
                  <a:srgbClr val="FF3399"/>
                </a:solidFill>
                <a:ea typeface="新宋体" pitchFamily="49" charset="-122"/>
              </a:rPr>
              <a:t>CZ</a:t>
            </a:r>
            <a:r>
              <a:rPr kumimoji="1" lang="zh-CN" altLang="en-US" sz="2400" b="1">
                <a:solidFill>
                  <a:srgbClr val="FF3399"/>
                </a:solidFill>
                <a:ea typeface="新宋体" pitchFamily="49" charset="-122"/>
              </a:rPr>
              <a:t>法</a:t>
            </a:r>
            <a:r>
              <a:rPr kumimoji="1" lang="zh-CN" altLang="en-US" sz="2400" b="1">
                <a:solidFill>
                  <a:srgbClr val="FF3399"/>
                </a:solidFill>
                <a:latin typeface="Tahoma" pitchFamily="34" charset="0"/>
                <a:ea typeface="宋体" pitchFamily="2" charset="-122"/>
              </a:rPr>
              <a:t>工艺流程</a:t>
            </a:r>
            <a:r>
              <a:rPr kumimoji="1" lang="en-US" altLang="zh-CN" sz="2400" b="1">
                <a:solidFill>
                  <a:srgbClr val="FF3399"/>
                </a:solidFill>
                <a:latin typeface="Times New Roman" pitchFamily="18" charset="0"/>
                <a:ea typeface="宋体" pitchFamily="2" charset="-122"/>
              </a:rPr>
              <a:t>——</a:t>
            </a:r>
            <a:r>
              <a:rPr kumimoji="1" lang="zh-CN" altLang="en-US" sz="2400" b="1">
                <a:solidFill>
                  <a:srgbClr val="FF3399"/>
                </a:solidFill>
                <a:latin typeface="Tahoma" pitchFamily="34" charset="0"/>
                <a:ea typeface="宋体" pitchFamily="2" charset="-122"/>
              </a:rPr>
              <a:t>生长部分的步骤</a:t>
            </a:r>
          </a:p>
        </p:txBody>
      </p:sp>
      <p:sp>
        <p:nvSpPr>
          <p:cNvPr id="644103" name="Rectangle 7"/>
          <p:cNvSpPr>
            <a:spLocks noChangeArrowheads="1"/>
          </p:cNvSpPr>
          <p:nvPr/>
        </p:nvSpPr>
        <p:spPr bwMode="auto">
          <a:xfrm>
            <a:off x="468313" y="2852738"/>
            <a:ext cx="82073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nSpc>
                <a:spcPct val="110000"/>
              </a:lnSpc>
              <a:spcBef>
                <a:spcPct val="20000"/>
              </a:spcBef>
              <a:buClr>
                <a:schemeClr val="folHlink"/>
              </a:buClr>
              <a:buSzPct val="60000"/>
              <a:buFont typeface="Wingdings" pitchFamily="2" charset="2"/>
              <a:buChar char="u"/>
            </a:pPr>
            <a:r>
              <a:rPr kumimoji="1" lang="zh-CN" altLang="en-US" sz="2200" b="1">
                <a:solidFill>
                  <a:srgbClr val="33CC33"/>
                </a:solidFill>
                <a:latin typeface="Tahoma" pitchFamily="34" charset="0"/>
                <a:ea typeface="宋体" pitchFamily="2" charset="-122"/>
              </a:rPr>
              <a:t>引晶</a:t>
            </a:r>
            <a:r>
              <a:rPr kumimoji="1" lang="zh-CN" altLang="en-US" sz="2200">
                <a:latin typeface="Tahoma" pitchFamily="34" charset="0"/>
                <a:ea typeface="宋体" pitchFamily="2" charset="-122"/>
              </a:rPr>
              <a:t>          </a:t>
            </a:r>
            <a:r>
              <a:rPr kumimoji="1" lang="zh-CN" altLang="en-US" sz="2200" b="1">
                <a:latin typeface="Tahoma" pitchFamily="34" charset="0"/>
                <a:ea typeface="宋体" pitchFamily="2" charset="-122"/>
              </a:rPr>
              <a:t>将籽晶与熔体很好的接触。 </a:t>
            </a:r>
          </a:p>
          <a:p>
            <a:pPr>
              <a:lnSpc>
                <a:spcPct val="110000"/>
              </a:lnSpc>
              <a:spcBef>
                <a:spcPct val="20000"/>
              </a:spcBef>
              <a:buClr>
                <a:schemeClr val="folHlink"/>
              </a:buClr>
              <a:buSzPct val="60000"/>
              <a:buFont typeface="Wingdings" pitchFamily="2" charset="2"/>
              <a:buChar char="u"/>
            </a:pPr>
            <a:r>
              <a:rPr kumimoji="1" lang="zh-CN" altLang="en-US" sz="2200" b="1">
                <a:solidFill>
                  <a:srgbClr val="33CC33"/>
                </a:solidFill>
                <a:latin typeface="Tahoma" pitchFamily="34" charset="0"/>
                <a:ea typeface="宋体" pitchFamily="2" charset="-122"/>
              </a:rPr>
              <a:t>缩晶</a:t>
            </a:r>
            <a:r>
              <a:rPr kumimoji="1" lang="zh-CN" altLang="en-US" sz="2200" b="1">
                <a:latin typeface="Tahoma" pitchFamily="34" charset="0"/>
                <a:ea typeface="宋体" pitchFamily="2" charset="-122"/>
              </a:rPr>
              <a:t>          在籽晶与生长的单晶棒之间缩颈，晶体最细部分</a:t>
            </a:r>
          </a:p>
          <a:p>
            <a:pPr>
              <a:lnSpc>
                <a:spcPct val="110000"/>
              </a:lnSpc>
              <a:spcBef>
                <a:spcPct val="20000"/>
              </a:spcBef>
              <a:buClr>
                <a:schemeClr val="folHlink"/>
              </a:buClr>
              <a:buSzPct val="60000"/>
              <a:buFont typeface="Wingdings" pitchFamily="2" charset="2"/>
              <a:buNone/>
            </a:pPr>
            <a:r>
              <a:rPr kumimoji="1" lang="zh-CN" altLang="en-US" sz="2200" b="1">
                <a:latin typeface="Tahoma" pitchFamily="34" charset="0"/>
                <a:ea typeface="宋体" pitchFamily="2" charset="-122"/>
              </a:rPr>
              <a:t>                    直径只有</a:t>
            </a:r>
            <a:r>
              <a:rPr kumimoji="1" lang="en-US" altLang="zh-CN" sz="2200" b="1">
                <a:latin typeface="Tahoma" pitchFamily="34" charset="0"/>
                <a:ea typeface="宋体" pitchFamily="2" charset="-122"/>
              </a:rPr>
              <a:t>2-3mm</a:t>
            </a:r>
            <a:r>
              <a:rPr kumimoji="1" lang="zh-CN" altLang="en-US" sz="2200" b="1">
                <a:latin typeface="Tahoma" pitchFamily="34" charset="0"/>
                <a:ea typeface="宋体" pitchFamily="2" charset="-122"/>
              </a:rPr>
              <a:t>，获得完好单晶。 </a:t>
            </a:r>
          </a:p>
          <a:p>
            <a:pPr>
              <a:lnSpc>
                <a:spcPct val="110000"/>
              </a:lnSpc>
              <a:spcBef>
                <a:spcPct val="20000"/>
              </a:spcBef>
              <a:buClr>
                <a:schemeClr val="folHlink"/>
              </a:buClr>
              <a:buSzPct val="60000"/>
              <a:buFont typeface="Wingdings" pitchFamily="2" charset="2"/>
              <a:buChar char="u"/>
            </a:pPr>
            <a:r>
              <a:rPr kumimoji="1" lang="zh-CN" altLang="en-US" sz="2200" b="1">
                <a:solidFill>
                  <a:srgbClr val="33CC33"/>
                </a:solidFill>
                <a:latin typeface="Tahoma" pitchFamily="34" charset="0"/>
                <a:ea typeface="宋体" pitchFamily="2" charset="-122"/>
              </a:rPr>
              <a:t>放肩</a:t>
            </a:r>
            <a:r>
              <a:rPr kumimoji="1" lang="zh-CN" altLang="en-US" sz="2200" b="1">
                <a:latin typeface="Tahoma" pitchFamily="34" charset="0"/>
                <a:ea typeface="宋体" pitchFamily="2" charset="-122"/>
              </a:rPr>
              <a:t>          将晶体直径放大至需要的尺寸。</a:t>
            </a:r>
          </a:p>
          <a:p>
            <a:pPr>
              <a:lnSpc>
                <a:spcPct val="110000"/>
              </a:lnSpc>
              <a:spcBef>
                <a:spcPct val="20000"/>
              </a:spcBef>
              <a:buClr>
                <a:schemeClr val="folHlink"/>
              </a:buClr>
              <a:buSzPct val="60000"/>
              <a:buFont typeface="Wingdings" pitchFamily="2" charset="2"/>
              <a:buChar char="u"/>
            </a:pPr>
            <a:r>
              <a:rPr kumimoji="1" lang="zh-CN" altLang="en-US" sz="2200" b="1">
                <a:solidFill>
                  <a:srgbClr val="33CC33"/>
                </a:solidFill>
                <a:latin typeface="Tahoma" pitchFamily="34" charset="0"/>
                <a:ea typeface="宋体" pitchFamily="2" charset="-122"/>
              </a:rPr>
              <a:t>等径生长</a:t>
            </a:r>
            <a:r>
              <a:rPr kumimoji="1" lang="zh-CN" altLang="en-US" sz="2200" b="1">
                <a:latin typeface="Tahoma" pitchFamily="34" charset="0"/>
                <a:ea typeface="宋体" pitchFamily="2" charset="-122"/>
              </a:rPr>
              <a:t>   拉杆与坩埚反向匀速转动拉制出等径单晶。直径大</a:t>
            </a:r>
          </a:p>
          <a:p>
            <a:pPr>
              <a:lnSpc>
                <a:spcPct val="110000"/>
              </a:lnSpc>
              <a:spcBef>
                <a:spcPct val="20000"/>
              </a:spcBef>
              <a:buClr>
                <a:schemeClr val="folHlink"/>
              </a:buClr>
              <a:buSzPct val="60000"/>
              <a:buFont typeface="Wingdings" pitchFamily="2" charset="2"/>
              <a:buNone/>
            </a:pPr>
            <a:r>
              <a:rPr kumimoji="1" lang="zh-CN" altLang="en-US" sz="2200" b="1">
                <a:latin typeface="Tahoma" pitchFamily="34" charset="0"/>
                <a:ea typeface="宋体" pitchFamily="2" charset="-122"/>
              </a:rPr>
              <a:t>                   小由拉升速度、转速，以及温度控制。 </a:t>
            </a:r>
          </a:p>
          <a:p>
            <a:pPr>
              <a:lnSpc>
                <a:spcPct val="110000"/>
              </a:lnSpc>
              <a:spcBef>
                <a:spcPct val="20000"/>
              </a:spcBef>
              <a:buClr>
                <a:schemeClr val="folHlink"/>
              </a:buClr>
              <a:buSzPct val="60000"/>
              <a:buFont typeface="Wingdings" pitchFamily="2" charset="2"/>
              <a:buChar char="u"/>
            </a:pPr>
            <a:r>
              <a:rPr kumimoji="1" lang="zh-CN" altLang="en-US" sz="2200" b="1">
                <a:solidFill>
                  <a:srgbClr val="33CC33"/>
                </a:solidFill>
                <a:latin typeface="Tahoma" pitchFamily="34" charset="0"/>
                <a:ea typeface="宋体" pitchFamily="2" charset="-122"/>
              </a:rPr>
              <a:t>收尾   </a:t>
            </a:r>
            <a:r>
              <a:rPr kumimoji="1" lang="zh-CN" altLang="en-US" sz="2200" b="1">
                <a:latin typeface="Tahoma" pitchFamily="34" charset="0"/>
                <a:ea typeface="宋体" pitchFamily="2" charset="-122"/>
              </a:rPr>
              <a:t>      结束单晶生长。</a:t>
            </a:r>
          </a:p>
        </p:txBody>
      </p:sp>
      <p:sp>
        <p:nvSpPr>
          <p:cNvPr id="644107" name="Rectangle 11"/>
          <p:cNvSpPr>
            <a:spLocks noGrp="1" noChangeArrowheads="1"/>
          </p:cNvSpPr>
          <p:nvPr>
            <p:ph type="subTitle" idx="4294967295"/>
          </p:nvPr>
        </p:nvSpPr>
        <p:spPr>
          <a:xfrm>
            <a:off x="179512" y="836712"/>
            <a:ext cx="6303963" cy="533400"/>
          </a:xfrm>
          <a:noFill/>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p:txBody>
      </p:sp>
    </p:spTree>
    <p:extLst>
      <p:ext uri="{BB962C8B-B14F-4D97-AF65-F5344CB8AC3E}">
        <p14:creationId xmlns:p14="http://schemas.microsoft.com/office/powerpoint/2010/main" val="4065510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4102"/>
                                        </p:tgtEl>
                                        <p:attrNameLst>
                                          <p:attrName>style.visibility</p:attrName>
                                        </p:attrNameLst>
                                      </p:cBhvr>
                                      <p:to>
                                        <p:strVal val="visible"/>
                                      </p:to>
                                    </p:set>
                                    <p:anim calcmode="lin" valueType="num">
                                      <p:cBhvr additive="base">
                                        <p:cTn id="7" dur="500" fill="hold"/>
                                        <p:tgtEl>
                                          <p:spTgt spid="644102"/>
                                        </p:tgtEl>
                                        <p:attrNameLst>
                                          <p:attrName>ppt_x</p:attrName>
                                        </p:attrNameLst>
                                      </p:cBhvr>
                                      <p:tavLst>
                                        <p:tav tm="0">
                                          <p:val>
                                            <p:strVal val="0-#ppt_w/2"/>
                                          </p:val>
                                        </p:tav>
                                        <p:tav tm="100000">
                                          <p:val>
                                            <p:strVal val="#ppt_x"/>
                                          </p:val>
                                        </p:tav>
                                      </p:tavLst>
                                    </p:anim>
                                    <p:anim calcmode="lin" valueType="num">
                                      <p:cBhvr additive="base">
                                        <p:cTn id="8" dur="500" fill="hold"/>
                                        <p:tgtEl>
                                          <p:spTgt spid="6441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44103">
                                            <p:txEl>
                                              <p:pRg st="0" end="0"/>
                                            </p:txEl>
                                          </p:spTgt>
                                        </p:tgtEl>
                                        <p:attrNameLst>
                                          <p:attrName>style.visibility</p:attrName>
                                        </p:attrNameLst>
                                      </p:cBhvr>
                                      <p:to>
                                        <p:strVal val="visible"/>
                                      </p:to>
                                    </p:set>
                                    <p:anim calcmode="lin" valueType="num">
                                      <p:cBhvr additive="base">
                                        <p:cTn id="13" dur="500" fill="hold"/>
                                        <p:tgtEl>
                                          <p:spTgt spid="64410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441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44103">
                                            <p:txEl>
                                              <p:pRg st="1" end="1"/>
                                            </p:txEl>
                                          </p:spTgt>
                                        </p:tgtEl>
                                        <p:attrNameLst>
                                          <p:attrName>style.visibility</p:attrName>
                                        </p:attrNameLst>
                                      </p:cBhvr>
                                      <p:to>
                                        <p:strVal val="visible"/>
                                      </p:to>
                                    </p:set>
                                    <p:anim calcmode="lin" valueType="num">
                                      <p:cBhvr additive="base">
                                        <p:cTn id="19" dur="500" fill="hold"/>
                                        <p:tgtEl>
                                          <p:spTgt spid="64410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441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44103">
                                            <p:txEl>
                                              <p:pRg st="2" end="2"/>
                                            </p:txEl>
                                          </p:spTgt>
                                        </p:tgtEl>
                                        <p:attrNameLst>
                                          <p:attrName>style.visibility</p:attrName>
                                        </p:attrNameLst>
                                      </p:cBhvr>
                                      <p:to>
                                        <p:strVal val="visible"/>
                                      </p:to>
                                    </p:set>
                                    <p:anim calcmode="lin" valueType="num">
                                      <p:cBhvr additive="base">
                                        <p:cTn id="25" dur="500" fill="hold"/>
                                        <p:tgtEl>
                                          <p:spTgt spid="64410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441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44103">
                                            <p:txEl>
                                              <p:pRg st="3" end="3"/>
                                            </p:txEl>
                                          </p:spTgt>
                                        </p:tgtEl>
                                        <p:attrNameLst>
                                          <p:attrName>style.visibility</p:attrName>
                                        </p:attrNameLst>
                                      </p:cBhvr>
                                      <p:to>
                                        <p:strVal val="visible"/>
                                      </p:to>
                                    </p:set>
                                    <p:anim calcmode="lin" valueType="num">
                                      <p:cBhvr additive="base">
                                        <p:cTn id="31" dur="500" fill="hold"/>
                                        <p:tgtEl>
                                          <p:spTgt spid="64410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441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44103">
                                            <p:txEl>
                                              <p:pRg st="4" end="4"/>
                                            </p:txEl>
                                          </p:spTgt>
                                        </p:tgtEl>
                                        <p:attrNameLst>
                                          <p:attrName>style.visibility</p:attrName>
                                        </p:attrNameLst>
                                      </p:cBhvr>
                                      <p:to>
                                        <p:strVal val="visible"/>
                                      </p:to>
                                    </p:set>
                                    <p:anim calcmode="lin" valueType="num">
                                      <p:cBhvr additive="base">
                                        <p:cTn id="37" dur="500" fill="hold"/>
                                        <p:tgtEl>
                                          <p:spTgt spid="644103">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4410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44103">
                                            <p:txEl>
                                              <p:pRg st="5" end="5"/>
                                            </p:txEl>
                                          </p:spTgt>
                                        </p:tgtEl>
                                        <p:attrNameLst>
                                          <p:attrName>style.visibility</p:attrName>
                                        </p:attrNameLst>
                                      </p:cBhvr>
                                      <p:to>
                                        <p:strVal val="visible"/>
                                      </p:to>
                                    </p:set>
                                    <p:anim calcmode="lin" valueType="num">
                                      <p:cBhvr additive="base">
                                        <p:cTn id="43" dur="500" fill="hold"/>
                                        <p:tgtEl>
                                          <p:spTgt spid="644103">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4410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44103">
                                            <p:txEl>
                                              <p:pRg st="6" end="6"/>
                                            </p:txEl>
                                          </p:spTgt>
                                        </p:tgtEl>
                                        <p:attrNameLst>
                                          <p:attrName>style.visibility</p:attrName>
                                        </p:attrNameLst>
                                      </p:cBhvr>
                                      <p:to>
                                        <p:strVal val="visible"/>
                                      </p:to>
                                    </p:set>
                                    <p:anim calcmode="lin" valueType="num">
                                      <p:cBhvr additive="base">
                                        <p:cTn id="49" dur="500" fill="hold"/>
                                        <p:tgtEl>
                                          <p:spTgt spid="644103">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4410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102" grpId="0" autoUpdateAnimBg="0"/>
      <p:bldP spid="644103"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Rectangle 13"/>
          <p:cNvSpPr txBox="1">
            <a:spLocks noGrp="1" noChangeArrowheads="1"/>
          </p:cNvSpPr>
          <p:nvPr/>
        </p:nvSpPr>
        <p:spPr bwMode="auto">
          <a:xfrm>
            <a:off x="457200" y="624840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endParaRPr lang="en-US" altLang="zh-CN" sz="1200">
              <a:ea typeface="宋体" pitchFamily="2" charset="-122"/>
            </a:endParaRPr>
          </a:p>
        </p:txBody>
      </p:sp>
      <p:sp>
        <p:nvSpPr>
          <p:cNvPr id="1451011"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15262458-D311-4425-B8A4-9F2C8FADB3CF}" type="slidenum">
              <a:rPr lang="en-US" altLang="zh-CN" sz="1200">
                <a:ea typeface="宋体" pitchFamily="2" charset="-122"/>
              </a:rPr>
              <a:pPr algn="r">
                <a:buClrTx/>
                <a:buFontTx/>
                <a:buNone/>
              </a:pPr>
              <a:t>37</a:t>
            </a:fld>
            <a:endParaRPr lang="en-US" altLang="zh-CN" sz="1200">
              <a:ea typeface="宋体" pitchFamily="2" charset="-122"/>
            </a:endParaRPr>
          </a:p>
        </p:txBody>
      </p:sp>
      <p:sp>
        <p:nvSpPr>
          <p:cNvPr id="646147" name="Rectangle 3"/>
          <p:cNvSpPr>
            <a:spLocks noGrp="1" noChangeArrowheads="1"/>
          </p:cNvSpPr>
          <p:nvPr>
            <p:ph type="subTitle" idx="4294967295"/>
          </p:nvPr>
        </p:nvSpPr>
        <p:spPr>
          <a:xfrm>
            <a:off x="0" y="692696"/>
            <a:ext cx="5472113"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zh-CN" altLang="en-US" b="1" dirty="0">
                <a:solidFill>
                  <a:srgbClr val="0000CC"/>
                </a:solidFill>
                <a:effectLst>
                  <a:outerShdw blurRad="38100" dist="38100" dir="2700000" algn="tl">
                    <a:srgbClr val="C0C0C0"/>
                  </a:outerShdw>
                </a:effectLst>
              </a:rPr>
              <a:t>（</a:t>
            </a:r>
            <a:r>
              <a:rPr lang="en-US" altLang="zh-CN" b="1" dirty="0">
                <a:solidFill>
                  <a:srgbClr val="0000CC"/>
                </a:solidFill>
                <a:effectLst>
                  <a:outerShdw blurRad="38100" dist="38100" dir="2700000" algn="tl">
                    <a:srgbClr val="C0C0C0"/>
                  </a:outerShdw>
                </a:effectLst>
              </a:rPr>
              <a:t>2</a:t>
            </a:r>
            <a:r>
              <a:rPr lang="zh-CN" altLang="en-US" b="1" dirty="0">
                <a:solidFill>
                  <a:srgbClr val="0000CC"/>
                </a:solidFill>
                <a:effectLst>
                  <a:outerShdw blurRad="38100" dist="38100" dir="2700000" algn="tl">
                    <a:srgbClr val="C0C0C0"/>
                  </a:outerShdw>
                </a:effectLst>
              </a:rPr>
              <a:t>）晶体生长</a:t>
            </a:r>
          </a:p>
        </p:txBody>
      </p:sp>
      <p:sp>
        <p:nvSpPr>
          <p:cNvPr id="1451014" name="Rectangle 5"/>
          <p:cNvSpPr>
            <a:spLocks noChangeArrowheads="1"/>
          </p:cNvSpPr>
          <p:nvPr/>
        </p:nvSpPr>
        <p:spPr bwMode="auto">
          <a:xfrm>
            <a:off x="250825" y="1844675"/>
            <a:ext cx="272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ea typeface="新宋体" pitchFamily="49" charset="-122"/>
              </a:rPr>
              <a:t>①</a:t>
            </a:r>
            <a:r>
              <a:rPr kumimoji="1" lang="zh-CN" altLang="en-US" sz="2400" b="1">
                <a:solidFill>
                  <a:srgbClr val="800000"/>
                </a:solidFill>
                <a:ea typeface="新宋体" pitchFamily="49" charset="-122"/>
              </a:rPr>
              <a:t>直拉法（</a:t>
            </a:r>
            <a:r>
              <a:rPr kumimoji="1" lang="en-US" altLang="zh-CN" sz="2400" b="1">
                <a:solidFill>
                  <a:srgbClr val="800000"/>
                </a:solidFill>
                <a:ea typeface="新宋体" pitchFamily="49" charset="-122"/>
              </a:rPr>
              <a:t>CZ</a:t>
            </a:r>
            <a:r>
              <a:rPr kumimoji="1" lang="zh-CN" altLang="en-US" sz="2400" b="1">
                <a:solidFill>
                  <a:srgbClr val="800000"/>
                </a:solidFill>
                <a:ea typeface="新宋体" pitchFamily="49" charset="-122"/>
              </a:rPr>
              <a:t>法）</a:t>
            </a:r>
          </a:p>
        </p:txBody>
      </p:sp>
      <p:pic>
        <p:nvPicPr>
          <p:cNvPr id="1451015" name="Picture 6" descr="imag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450" y="1584325"/>
            <a:ext cx="374650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016" name="Rectangle 7"/>
          <p:cNvSpPr>
            <a:spLocks noChangeArrowheads="1"/>
          </p:cNvSpPr>
          <p:nvPr/>
        </p:nvSpPr>
        <p:spPr bwMode="auto">
          <a:xfrm>
            <a:off x="657225" y="2349500"/>
            <a:ext cx="1993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chemeClr val="hlink"/>
                </a:solidFill>
                <a:latin typeface="Tahoma" pitchFamily="34" charset="0"/>
                <a:ea typeface="宋体" pitchFamily="2" charset="-122"/>
              </a:rPr>
              <a:t>Si</a:t>
            </a:r>
            <a:r>
              <a:rPr kumimoji="1" lang="zh-CN" altLang="en-US" sz="2400" b="1">
                <a:solidFill>
                  <a:schemeClr val="hlink"/>
                </a:solidFill>
                <a:latin typeface="Tahoma" pitchFamily="34" charset="0"/>
                <a:ea typeface="宋体" pitchFamily="2" charset="-122"/>
              </a:rPr>
              <a:t>棒头部放大</a:t>
            </a:r>
          </a:p>
        </p:txBody>
      </p:sp>
    </p:spTree>
    <p:extLst>
      <p:ext uri="{BB962C8B-B14F-4D97-AF65-F5344CB8AC3E}">
        <p14:creationId xmlns:p14="http://schemas.microsoft.com/office/powerpoint/2010/main" val="18515660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9"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A1C9156B-6B04-42C6-A6AE-7B271BBDB22E}" type="slidenum">
              <a:rPr lang="en-US" altLang="zh-CN" sz="1200">
                <a:ea typeface="宋体" pitchFamily="2" charset="-122"/>
              </a:rPr>
              <a:pPr algn="r">
                <a:buClrTx/>
                <a:buFontTx/>
                <a:buNone/>
              </a:pPr>
              <a:t>38</a:t>
            </a:fld>
            <a:endParaRPr lang="en-US" altLang="zh-CN" sz="1200">
              <a:ea typeface="宋体" pitchFamily="2" charset="-122"/>
            </a:endParaRPr>
          </a:p>
        </p:txBody>
      </p:sp>
      <p:sp>
        <p:nvSpPr>
          <p:cNvPr id="650243" name="Rectangle 3"/>
          <p:cNvSpPr>
            <a:spLocks noGrp="1" noChangeArrowheads="1"/>
          </p:cNvSpPr>
          <p:nvPr>
            <p:ph type="subTitle" idx="4294967295"/>
          </p:nvPr>
        </p:nvSpPr>
        <p:spPr>
          <a:xfrm>
            <a:off x="107504" y="836712"/>
            <a:ext cx="6511925"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p:txBody>
      </p:sp>
      <p:sp>
        <p:nvSpPr>
          <p:cNvPr id="1453063" name="Rectangle 5"/>
          <p:cNvSpPr>
            <a:spLocks noChangeArrowheads="1"/>
          </p:cNvSpPr>
          <p:nvPr/>
        </p:nvSpPr>
        <p:spPr bwMode="auto">
          <a:xfrm>
            <a:off x="315913" y="1700213"/>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dirty="0">
                <a:solidFill>
                  <a:srgbClr val="800000"/>
                </a:solidFill>
                <a:ea typeface="宋体" pitchFamily="2" charset="-122"/>
                <a:cs typeface="Tahoma" pitchFamily="34" charset="0"/>
              </a:rPr>
              <a:t>②</a:t>
            </a:r>
            <a:r>
              <a:rPr kumimoji="1" lang="zh-CN" altLang="en-US" sz="2400" b="1" dirty="0">
                <a:solidFill>
                  <a:srgbClr val="800000"/>
                </a:solidFill>
                <a:ea typeface="新宋体" pitchFamily="49" charset="-122"/>
                <a:cs typeface="Tahoma" pitchFamily="34" charset="0"/>
              </a:rPr>
              <a:t>液体掩盖直拉法（</a:t>
            </a:r>
            <a:r>
              <a:rPr kumimoji="1" lang="en-US" altLang="zh-CN" sz="2400" b="1" dirty="0">
                <a:solidFill>
                  <a:srgbClr val="800000"/>
                </a:solidFill>
                <a:ea typeface="新宋体" pitchFamily="49" charset="-122"/>
                <a:cs typeface="Tahoma" pitchFamily="34" charset="0"/>
              </a:rPr>
              <a:t>LEC</a:t>
            </a:r>
            <a:r>
              <a:rPr kumimoji="1" lang="zh-CN" altLang="en-US" sz="2400" b="1" dirty="0">
                <a:solidFill>
                  <a:srgbClr val="800000"/>
                </a:solidFill>
                <a:ea typeface="新宋体" pitchFamily="49" charset="-122"/>
                <a:cs typeface="Tahoma" pitchFamily="34" charset="0"/>
              </a:rPr>
              <a:t>法）</a:t>
            </a:r>
          </a:p>
        </p:txBody>
      </p:sp>
      <p:sp>
        <p:nvSpPr>
          <p:cNvPr id="650246" name="Rectangle 6"/>
          <p:cNvSpPr>
            <a:spLocks noChangeArrowheads="1"/>
          </p:cNvSpPr>
          <p:nvPr/>
        </p:nvSpPr>
        <p:spPr bwMode="auto">
          <a:xfrm>
            <a:off x="179388" y="2276475"/>
            <a:ext cx="518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zh-CN" altLang="en-US" sz="2400">
                <a:solidFill>
                  <a:srgbClr val="FF3399"/>
                </a:solidFill>
                <a:ea typeface="隶书" pitchFamily="49" charset="-122"/>
              </a:rPr>
              <a:t>液体掩盖直拉法</a:t>
            </a:r>
            <a:r>
              <a:rPr kumimoji="1" lang="zh-CN" altLang="en-US" sz="2400">
                <a:solidFill>
                  <a:schemeClr val="hlink"/>
                </a:solidFill>
                <a:ea typeface="隶书" pitchFamily="49" charset="-122"/>
              </a:rPr>
              <a:t>用来生长砷化镓晶体</a:t>
            </a:r>
            <a:r>
              <a:rPr kumimoji="1" lang="zh-CN" altLang="en-US" sz="2400">
                <a:solidFill>
                  <a:srgbClr val="000000"/>
                </a:solidFill>
                <a:ea typeface="隶书" pitchFamily="49" charset="-122"/>
              </a:rPr>
              <a:t>。</a:t>
            </a:r>
          </a:p>
        </p:txBody>
      </p:sp>
      <p:sp>
        <p:nvSpPr>
          <p:cNvPr id="650247" name="Rectangle 7"/>
          <p:cNvSpPr>
            <a:spLocks noChangeArrowheads="1"/>
          </p:cNvSpPr>
          <p:nvPr/>
        </p:nvSpPr>
        <p:spPr bwMode="auto">
          <a:xfrm>
            <a:off x="179388" y="2997200"/>
            <a:ext cx="47513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zh-CN" altLang="en-US" sz="2400">
                <a:latin typeface="隶书" pitchFamily="49" charset="-122"/>
                <a:ea typeface="隶书" pitchFamily="49" charset="-122"/>
              </a:rPr>
              <a:t>本质上它和标准的直拉法（</a:t>
            </a:r>
            <a:r>
              <a:rPr kumimoji="1" lang="en-US" altLang="zh-CN" sz="2400">
                <a:latin typeface="隶书" pitchFamily="49" charset="-122"/>
                <a:ea typeface="隶书" pitchFamily="49" charset="-122"/>
              </a:rPr>
              <a:t>CZ</a:t>
            </a:r>
            <a:r>
              <a:rPr kumimoji="1" lang="zh-CN" altLang="en-US" sz="2400">
                <a:latin typeface="隶书" pitchFamily="49" charset="-122"/>
                <a:ea typeface="隶书" pitchFamily="49" charset="-122"/>
              </a:rPr>
              <a:t>）一样，为砷化镓做了一定改进。</a:t>
            </a:r>
          </a:p>
        </p:txBody>
      </p:sp>
      <p:sp>
        <p:nvSpPr>
          <p:cNvPr id="650248" name="Rectangle 8"/>
          <p:cNvSpPr>
            <a:spLocks noChangeArrowheads="1"/>
          </p:cNvSpPr>
          <p:nvPr/>
        </p:nvSpPr>
        <p:spPr bwMode="auto">
          <a:xfrm>
            <a:off x="179388" y="4149725"/>
            <a:ext cx="48244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zh-CN" altLang="en-US" sz="2400">
                <a:solidFill>
                  <a:srgbClr val="FF3399"/>
                </a:solidFill>
                <a:latin typeface="隶书" pitchFamily="49" charset="-122"/>
                <a:ea typeface="隶书" pitchFamily="49" charset="-122"/>
              </a:rPr>
              <a:t>液体掩盖直拉法使用一层氧化硼（</a:t>
            </a:r>
            <a:r>
              <a:rPr kumimoji="1" lang="en-US" altLang="zh-CN" sz="2400">
                <a:solidFill>
                  <a:srgbClr val="FF3399"/>
                </a:solidFill>
                <a:latin typeface="隶书" pitchFamily="49" charset="-122"/>
                <a:ea typeface="隶书" pitchFamily="49" charset="-122"/>
              </a:rPr>
              <a:t>B</a:t>
            </a:r>
            <a:r>
              <a:rPr kumimoji="1" lang="en-US" altLang="zh-CN" sz="2400" baseline="-25000">
                <a:solidFill>
                  <a:srgbClr val="FF3399"/>
                </a:solidFill>
                <a:latin typeface="隶书" pitchFamily="49" charset="-122"/>
                <a:ea typeface="隶书" pitchFamily="49" charset="-122"/>
              </a:rPr>
              <a:t>2</a:t>
            </a:r>
            <a:r>
              <a:rPr kumimoji="1" lang="en-US" altLang="zh-CN" sz="2400">
                <a:solidFill>
                  <a:srgbClr val="FF3399"/>
                </a:solidFill>
                <a:latin typeface="隶书" pitchFamily="49" charset="-122"/>
                <a:ea typeface="隶书" pitchFamily="49" charset="-122"/>
              </a:rPr>
              <a:t>O</a:t>
            </a:r>
            <a:r>
              <a:rPr kumimoji="1" lang="en-US" altLang="zh-CN" sz="2400" baseline="-25000">
                <a:solidFill>
                  <a:srgbClr val="FF3399"/>
                </a:solidFill>
                <a:latin typeface="隶书" pitchFamily="49" charset="-122"/>
                <a:ea typeface="隶书" pitchFamily="49" charset="-122"/>
              </a:rPr>
              <a:t>3</a:t>
            </a:r>
            <a:r>
              <a:rPr kumimoji="1" lang="zh-CN" altLang="en-US" sz="2400">
                <a:solidFill>
                  <a:srgbClr val="FF3399"/>
                </a:solidFill>
                <a:latin typeface="隶书" pitchFamily="49" charset="-122"/>
                <a:ea typeface="隶书" pitchFamily="49" charset="-122"/>
              </a:rPr>
              <a:t>）漂浮在熔融物上面来抑制砷的挥发。</a:t>
            </a:r>
          </a:p>
        </p:txBody>
      </p:sp>
      <p:sp>
        <p:nvSpPr>
          <p:cNvPr id="1453067" name="Rectangle 11"/>
          <p:cNvSpPr>
            <a:spLocks noChangeArrowheads="1"/>
          </p:cNvSpPr>
          <p:nvPr/>
        </p:nvSpPr>
        <p:spPr bwMode="auto">
          <a:xfrm>
            <a:off x="5403850" y="1673225"/>
            <a:ext cx="3563938" cy="4478338"/>
          </a:xfrm>
          <a:prstGeom prst="rect">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50249" name="Picture 9" descr="Snap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8963" y="2198688"/>
            <a:ext cx="3122612" cy="36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9345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0246"/>
                                        </p:tgtEl>
                                        <p:attrNameLst>
                                          <p:attrName>style.visibility</p:attrName>
                                        </p:attrNameLst>
                                      </p:cBhvr>
                                      <p:to>
                                        <p:strVal val="visible"/>
                                      </p:to>
                                    </p:set>
                                    <p:anim calcmode="lin" valueType="num">
                                      <p:cBhvr additive="base">
                                        <p:cTn id="7" dur="500" fill="hold"/>
                                        <p:tgtEl>
                                          <p:spTgt spid="650246"/>
                                        </p:tgtEl>
                                        <p:attrNameLst>
                                          <p:attrName>ppt_x</p:attrName>
                                        </p:attrNameLst>
                                      </p:cBhvr>
                                      <p:tavLst>
                                        <p:tav tm="0">
                                          <p:val>
                                            <p:strVal val="0-#ppt_w/2"/>
                                          </p:val>
                                        </p:tav>
                                        <p:tav tm="100000">
                                          <p:val>
                                            <p:strVal val="#ppt_x"/>
                                          </p:val>
                                        </p:tav>
                                      </p:tavLst>
                                    </p:anim>
                                    <p:anim calcmode="lin" valueType="num">
                                      <p:cBhvr additive="base">
                                        <p:cTn id="8" dur="500" fill="hold"/>
                                        <p:tgtEl>
                                          <p:spTgt spid="6502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50247"/>
                                        </p:tgtEl>
                                        <p:attrNameLst>
                                          <p:attrName>style.visibility</p:attrName>
                                        </p:attrNameLst>
                                      </p:cBhvr>
                                      <p:to>
                                        <p:strVal val="visible"/>
                                      </p:to>
                                    </p:set>
                                    <p:anim calcmode="lin" valueType="num">
                                      <p:cBhvr additive="base">
                                        <p:cTn id="13" dur="500" fill="hold"/>
                                        <p:tgtEl>
                                          <p:spTgt spid="650247"/>
                                        </p:tgtEl>
                                        <p:attrNameLst>
                                          <p:attrName>ppt_x</p:attrName>
                                        </p:attrNameLst>
                                      </p:cBhvr>
                                      <p:tavLst>
                                        <p:tav tm="0">
                                          <p:val>
                                            <p:strVal val="0-#ppt_w/2"/>
                                          </p:val>
                                        </p:tav>
                                        <p:tav tm="100000">
                                          <p:val>
                                            <p:strVal val="#ppt_x"/>
                                          </p:val>
                                        </p:tav>
                                      </p:tavLst>
                                    </p:anim>
                                    <p:anim calcmode="lin" valueType="num">
                                      <p:cBhvr additive="base">
                                        <p:cTn id="14" dur="500" fill="hold"/>
                                        <p:tgtEl>
                                          <p:spTgt spid="65024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50248"/>
                                        </p:tgtEl>
                                        <p:attrNameLst>
                                          <p:attrName>style.visibility</p:attrName>
                                        </p:attrNameLst>
                                      </p:cBhvr>
                                      <p:to>
                                        <p:strVal val="visible"/>
                                      </p:to>
                                    </p:set>
                                    <p:anim calcmode="lin" valueType="num">
                                      <p:cBhvr additive="base">
                                        <p:cTn id="19" dur="500" fill="hold"/>
                                        <p:tgtEl>
                                          <p:spTgt spid="650248"/>
                                        </p:tgtEl>
                                        <p:attrNameLst>
                                          <p:attrName>ppt_x</p:attrName>
                                        </p:attrNameLst>
                                      </p:cBhvr>
                                      <p:tavLst>
                                        <p:tav tm="0">
                                          <p:val>
                                            <p:strVal val="0-#ppt_w/2"/>
                                          </p:val>
                                        </p:tav>
                                        <p:tav tm="100000">
                                          <p:val>
                                            <p:strVal val="#ppt_x"/>
                                          </p:val>
                                        </p:tav>
                                      </p:tavLst>
                                    </p:anim>
                                    <p:anim calcmode="lin" valueType="num">
                                      <p:cBhvr additive="base">
                                        <p:cTn id="20" dur="500" fill="hold"/>
                                        <p:tgtEl>
                                          <p:spTgt spid="65024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50249"/>
                                        </p:tgtEl>
                                        <p:attrNameLst>
                                          <p:attrName>style.visibility</p:attrName>
                                        </p:attrNameLst>
                                      </p:cBhvr>
                                      <p:to>
                                        <p:strVal val="visible"/>
                                      </p:to>
                                    </p:set>
                                    <p:anim calcmode="lin" valueType="num">
                                      <p:cBhvr additive="base">
                                        <p:cTn id="25" dur="500" fill="hold"/>
                                        <p:tgtEl>
                                          <p:spTgt spid="650249"/>
                                        </p:tgtEl>
                                        <p:attrNameLst>
                                          <p:attrName>ppt_x</p:attrName>
                                        </p:attrNameLst>
                                      </p:cBhvr>
                                      <p:tavLst>
                                        <p:tav tm="0">
                                          <p:val>
                                            <p:strVal val="0-#ppt_w/2"/>
                                          </p:val>
                                        </p:tav>
                                        <p:tav tm="100000">
                                          <p:val>
                                            <p:strVal val="#ppt_x"/>
                                          </p:val>
                                        </p:tav>
                                      </p:tavLst>
                                    </p:anim>
                                    <p:anim calcmode="lin" valueType="num">
                                      <p:cBhvr additive="base">
                                        <p:cTn id="26" dur="500" fill="hold"/>
                                        <p:tgtEl>
                                          <p:spTgt spid="6502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246" grpId="0" autoUpdateAnimBg="0"/>
      <p:bldP spid="650247" grpId="0" autoUpdateAnimBg="0"/>
      <p:bldP spid="65024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7"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D6C0C549-29F7-4D98-ACB1-088365ED26BC}" type="slidenum">
              <a:rPr lang="en-US" altLang="zh-CN" sz="1200">
                <a:ea typeface="宋体" pitchFamily="2" charset="-122"/>
              </a:rPr>
              <a:pPr algn="r">
                <a:buClrTx/>
                <a:buFontTx/>
                <a:buNone/>
              </a:pPr>
              <a:t>39</a:t>
            </a:fld>
            <a:endParaRPr lang="en-US" altLang="zh-CN" sz="1200">
              <a:ea typeface="宋体" pitchFamily="2" charset="-122"/>
            </a:endParaRPr>
          </a:p>
        </p:txBody>
      </p:sp>
      <p:sp>
        <p:nvSpPr>
          <p:cNvPr id="652291" name="Rectangle 3"/>
          <p:cNvSpPr>
            <a:spLocks noGrp="1" noChangeArrowheads="1"/>
          </p:cNvSpPr>
          <p:nvPr>
            <p:ph type="subTitle" idx="4294967295"/>
          </p:nvPr>
        </p:nvSpPr>
        <p:spPr>
          <a:xfrm>
            <a:off x="147638" y="663352"/>
            <a:ext cx="5907087"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p:txBody>
      </p:sp>
      <p:sp>
        <p:nvSpPr>
          <p:cNvPr id="1455110" name="Rectangle 5"/>
          <p:cNvSpPr>
            <a:spLocks noChangeArrowheads="1"/>
          </p:cNvSpPr>
          <p:nvPr/>
        </p:nvSpPr>
        <p:spPr bwMode="auto">
          <a:xfrm>
            <a:off x="333375" y="14589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rgbClr val="800000"/>
                </a:solidFill>
                <a:ea typeface="宋体" pitchFamily="2" charset="-122"/>
                <a:cs typeface="Tahoma" pitchFamily="34" charset="0"/>
              </a:rPr>
              <a:t>③</a:t>
            </a:r>
            <a:r>
              <a:rPr kumimoji="1" lang="zh-CN" altLang="en-US" sz="2400" b="1">
                <a:solidFill>
                  <a:srgbClr val="800000"/>
                </a:solidFill>
                <a:ea typeface="宋体" pitchFamily="2" charset="-122"/>
                <a:cs typeface="Tahoma" pitchFamily="34" charset="0"/>
              </a:rPr>
              <a:t>区熔法</a:t>
            </a:r>
            <a:endParaRPr kumimoji="1" lang="zh-CN" altLang="en-US" sz="2400" b="1">
              <a:solidFill>
                <a:srgbClr val="800000"/>
              </a:solidFill>
              <a:ea typeface="新宋体" pitchFamily="49" charset="-122"/>
              <a:cs typeface="Tahoma" pitchFamily="34" charset="0"/>
            </a:endParaRPr>
          </a:p>
        </p:txBody>
      </p:sp>
      <p:sp>
        <p:nvSpPr>
          <p:cNvPr id="652294" name="Rectangle 6"/>
          <p:cNvSpPr>
            <a:spLocks noChangeArrowheads="1"/>
          </p:cNvSpPr>
          <p:nvPr/>
        </p:nvSpPr>
        <p:spPr bwMode="auto">
          <a:xfrm>
            <a:off x="838200" y="2066925"/>
            <a:ext cx="69024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zh-CN" altLang="en-US" sz="2400">
                <a:solidFill>
                  <a:srgbClr val="33CC33"/>
                </a:solidFill>
                <a:ea typeface="隶书" pitchFamily="49" charset="-122"/>
              </a:rPr>
              <a:t>直拉法的一个缺点：</a:t>
            </a:r>
          </a:p>
          <a:p>
            <a:pPr algn="just">
              <a:buClrTx/>
              <a:buFontTx/>
              <a:buNone/>
            </a:pPr>
            <a:r>
              <a:rPr kumimoji="1" lang="zh-CN" altLang="en-US" sz="2400">
                <a:solidFill>
                  <a:schemeClr val="hlink"/>
                </a:solidFill>
                <a:ea typeface="隶书" pitchFamily="49" charset="-122"/>
              </a:rPr>
              <a:t>坩埚中的氧进入晶体。</a:t>
            </a:r>
            <a:r>
              <a:rPr kumimoji="1" lang="zh-CN" altLang="en-US" sz="2400">
                <a:solidFill>
                  <a:srgbClr val="FF3399"/>
                </a:solidFill>
                <a:ea typeface="隶书" pitchFamily="49" charset="-122"/>
              </a:rPr>
              <a:t>对于有些器件，高水平的氧是不能接受的。</a:t>
            </a:r>
          </a:p>
        </p:txBody>
      </p:sp>
      <p:sp>
        <p:nvSpPr>
          <p:cNvPr id="652295" name="Rectangle 7"/>
          <p:cNvSpPr>
            <a:spLocks noChangeArrowheads="1"/>
          </p:cNvSpPr>
          <p:nvPr/>
        </p:nvSpPr>
        <p:spPr bwMode="auto">
          <a:xfrm>
            <a:off x="823913" y="3363913"/>
            <a:ext cx="6916737"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lnSpc>
                <a:spcPct val="120000"/>
              </a:lnSpc>
              <a:spcBef>
                <a:spcPct val="20000"/>
              </a:spcBef>
              <a:buClr>
                <a:schemeClr val="folHlink"/>
              </a:buClr>
              <a:buSzPct val="60000"/>
              <a:buFont typeface="Wingdings" pitchFamily="2" charset="2"/>
              <a:buNone/>
            </a:pPr>
            <a:r>
              <a:rPr kumimoji="1" lang="zh-CN" altLang="en-US" sz="2400">
                <a:solidFill>
                  <a:schemeClr val="hlink"/>
                </a:solidFill>
                <a:latin typeface="Times New Roman" pitchFamily="18" charset="0"/>
                <a:ea typeface="隶书" pitchFamily="49" charset="-122"/>
              </a:rPr>
              <a:t>悬浮区熔法</a:t>
            </a:r>
            <a:r>
              <a:rPr kumimoji="1" lang="zh-CN" altLang="en-US" sz="2400">
                <a:latin typeface="Times New Roman" pitchFamily="18" charset="0"/>
                <a:ea typeface="隶书" pitchFamily="49" charset="-122"/>
              </a:rPr>
              <a:t>是一种</a:t>
            </a:r>
            <a:r>
              <a:rPr kumimoji="1" lang="zh-CN" altLang="en-US" sz="2400">
                <a:solidFill>
                  <a:schemeClr val="hlink"/>
                </a:solidFill>
                <a:latin typeface="Times New Roman" pitchFamily="18" charset="0"/>
                <a:ea typeface="隶书" pitchFamily="49" charset="-122"/>
              </a:rPr>
              <a:t>无坩埚</a:t>
            </a:r>
            <a:r>
              <a:rPr kumimoji="1" lang="zh-CN" altLang="en-US" sz="2400">
                <a:latin typeface="Times New Roman" pitchFamily="18" charset="0"/>
                <a:ea typeface="隶书" pitchFamily="49" charset="-122"/>
              </a:rPr>
              <a:t>的晶体生长方法，多晶与单晶均由夹具夹着，由高频加热器产生一悬浮的溶区，</a:t>
            </a:r>
            <a:r>
              <a:rPr kumimoji="1" lang="zh-CN" altLang="en-US" sz="2400">
                <a:solidFill>
                  <a:srgbClr val="FF3399"/>
                </a:solidFill>
                <a:latin typeface="Times New Roman" pitchFamily="18" charset="0"/>
                <a:ea typeface="隶书" pitchFamily="49" charset="-122"/>
              </a:rPr>
              <a:t>多晶硅连续通过熔区熔融</a:t>
            </a:r>
            <a:r>
              <a:rPr kumimoji="1" lang="zh-CN" altLang="en-US" sz="2400">
                <a:latin typeface="Times New Roman" pitchFamily="18" charset="0"/>
                <a:ea typeface="隶书" pitchFamily="49" charset="-122"/>
              </a:rPr>
              <a:t>，在熔区与单晶接触的界面处生长单晶。熔区的存在是由于融体</a:t>
            </a:r>
            <a:r>
              <a:rPr kumimoji="1" lang="zh-CN" altLang="en-US" sz="2400">
                <a:solidFill>
                  <a:schemeClr val="hlink"/>
                </a:solidFill>
                <a:latin typeface="Times New Roman" pitchFamily="18" charset="0"/>
                <a:ea typeface="隶书" pitchFamily="49" charset="-122"/>
              </a:rPr>
              <a:t>表面张力</a:t>
            </a:r>
            <a:r>
              <a:rPr kumimoji="1" lang="zh-CN" altLang="en-US" sz="2400">
                <a:latin typeface="Times New Roman" pitchFamily="18" charset="0"/>
                <a:ea typeface="隶书" pitchFamily="49" charset="-122"/>
              </a:rPr>
              <a:t>的缘故，悬浮区熔法没有坩埚的污染，因此</a:t>
            </a:r>
            <a:r>
              <a:rPr kumimoji="1" lang="zh-CN" altLang="en-US" sz="2400">
                <a:solidFill>
                  <a:schemeClr val="hlink"/>
                </a:solidFill>
                <a:latin typeface="Times New Roman" pitchFamily="18" charset="0"/>
                <a:ea typeface="隶书" pitchFamily="49" charset="-122"/>
              </a:rPr>
              <a:t>能生长出无氧的，纯度更高的单晶硅棒</a:t>
            </a:r>
            <a:r>
              <a:rPr kumimoji="1" lang="zh-CN" altLang="en-US" sz="2400">
                <a:latin typeface="Times New Roman" pitchFamily="18" charset="0"/>
                <a:ea typeface="隶书" pitchFamily="49" charset="-122"/>
              </a:rPr>
              <a:t>。</a:t>
            </a:r>
            <a:endParaRPr kumimoji="1" lang="zh-CN" altLang="en-US" sz="2800">
              <a:latin typeface="Tahoma" pitchFamily="34" charset="0"/>
              <a:ea typeface="隶书" pitchFamily="49" charset="-122"/>
            </a:endParaRPr>
          </a:p>
        </p:txBody>
      </p:sp>
    </p:spTree>
    <p:extLst>
      <p:ext uri="{BB962C8B-B14F-4D97-AF65-F5344CB8AC3E}">
        <p14:creationId xmlns:p14="http://schemas.microsoft.com/office/powerpoint/2010/main" val="4195277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2294">
                                            <p:txEl>
                                              <p:pRg st="0" end="0"/>
                                            </p:txEl>
                                          </p:spTgt>
                                        </p:tgtEl>
                                        <p:attrNameLst>
                                          <p:attrName>style.visibility</p:attrName>
                                        </p:attrNameLst>
                                      </p:cBhvr>
                                      <p:to>
                                        <p:strVal val="visible"/>
                                      </p:to>
                                    </p:set>
                                    <p:anim calcmode="lin" valueType="num">
                                      <p:cBhvr additive="base">
                                        <p:cTn id="7" dur="500" fill="hold"/>
                                        <p:tgtEl>
                                          <p:spTgt spid="65229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5229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52294">
                                            <p:txEl>
                                              <p:pRg st="1" end="1"/>
                                            </p:txEl>
                                          </p:spTgt>
                                        </p:tgtEl>
                                        <p:attrNameLst>
                                          <p:attrName>style.visibility</p:attrName>
                                        </p:attrNameLst>
                                      </p:cBhvr>
                                      <p:to>
                                        <p:strVal val="visible"/>
                                      </p:to>
                                    </p:set>
                                    <p:anim calcmode="lin" valueType="num">
                                      <p:cBhvr additive="base">
                                        <p:cTn id="13" dur="500" fill="hold"/>
                                        <p:tgtEl>
                                          <p:spTgt spid="65229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5229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52295"/>
                                        </p:tgtEl>
                                        <p:attrNameLst>
                                          <p:attrName>style.visibility</p:attrName>
                                        </p:attrNameLst>
                                      </p:cBhvr>
                                      <p:to>
                                        <p:strVal val="visible"/>
                                      </p:to>
                                    </p:set>
                                    <p:anim calcmode="lin" valueType="num">
                                      <p:cBhvr additive="base">
                                        <p:cTn id="19" dur="500" fill="hold"/>
                                        <p:tgtEl>
                                          <p:spTgt spid="652295"/>
                                        </p:tgtEl>
                                        <p:attrNameLst>
                                          <p:attrName>ppt_x</p:attrName>
                                        </p:attrNameLst>
                                      </p:cBhvr>
                                      <p:tavLst>
                                        <p:tav tm="0">
                                          <p:val>
                                            <p:strVal val="0-#ppt_w/2"/>
                                          </p:val>
                                        </p:tav>
                                        <p:tav tm="100000">
                                          <p:val>
                                            <p:strVal val="#ppt_x"/>
                                          </p:val>
                                        </p:tav>
                                      </p:tavLst>
                                    </p:anim>
                                    <p:anim calcmode="lin" valueType="num">
                                      <p:cBhvr additive="base">
                                        <p:cTn id="20" dur="500" fill="hold"/>
                                        <p:tgtEl>
                                          <p:spTgt spid="6522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294" grpId="0" build="p" autoUpdateAnimBg="0"/>
      <p:bldP spid="65229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294213"/>
          </a:xfrm>
        </p:spPr>
        <p:txBody>
          <a:bodyPr/>
          <a:lstStyle/>
          <a:p>
            <a:pPr marL="0" indent="0">
              <a:buNone/>
            </a:pPr>
            <a:r>
              <a:rPr lang="zh-CN" altLang="en-US" sz="2400" b="0" dirty="0" smtClean="0">
                <a:solidFill>
                  <a:srgbClr val="FF0000"/>
                </a:solidFill>
                <a:latin typeface="+mn-ea"/>
              </a:rPr>
              <a:t>电子能级：</a:t>
            </a:r>
            <a:r>
              <a:rPr lang="zh-CN" altLang="en-US" sz="2400" b="0" dirty="0" smtClean="0">
                <a:latin typeface="+mn-ea"/>
              </a:rPr>
              <a:t>原子</a:t>
            </a:r>
            <a:r>
              <a:rPr lang="zh-CN" altLang="en-US" sz="2400" b="0" dirty="0">
                <a:latin typeface="+mn-ea"/>
              </a:rPr>
              <a:t>级的能量单位是电子伏特，它代表一个电子从低电势处移动到高出</a:t>
            </a:r>
            <a:r>
              <a:rPr lang="en-US" altLang="zh-CN" sz="2400" b="0" dirty="0">
                <a:latin typeface="+mn-ea"/>
              </a:rPr>
              <a:t>1V</a:t>
            </a:r>
            <a:r>
              <a:rPr lang="zh-CN" altLang="en-US" sz="2400" b="0" dirty="0">
                <a:latin typeface="+mn-ea"/>
              </a:rPr>
              <a:t>的的电势处所获得的动能。</a:t>
            </a:r>
          </a:p>
          <a:p>
            <a:pPr marL="0" indent="0">
              <a:buNone/>
            </a:pPr>
            <a:r>
              <a:rPr lang="zh-CN" altLang="en-US" sz="2400" b="0" dirty="0" smtClean="0">
                <a:solidFill>
                  <a:srgbClr val="FF0000"/>
                </a:solidFill>
                <a:latin typeface="+mn-ea"/>
              </a:rPr>
              <a:t>价电子层：</a:t>
            </a:r>
            <a:r>
              <a:rPr lang="zh-CN" altLang="en-US" sz="2400" b="0" dirty="0" smtClean="0">
                <a:latin typeface="+mn-ea"/>
              </a:rPr>
              <a:t>原子</a:t>
            </a:r>
            <a:r>
              <a:rPr lang="zh-CN" altLang="en-US" sz="2400" b="0" dirty="0">
                <a:latin typeface="+mn-ea"/>
              </a:rPr>
              <a:t>最外部的电子层就是价电子层，对原子的化学和物理性质具有显著的影响，只有一个价电子的原子很容易失去这个电子，有</a:t>
            </a:r>
            <a:r>
              <a:rPr lang="en-US" altLang="zh-CN" sz="2400" b="0" dirty="0">
                <a:latin typeface="+mn-ea"/>
              </a:rPr>
              <a:t>7</a:t>
            </a:r>
            <a:r>
              <a:rPr lang="zh-CN" altLang="en-US" sz="2400" b="0" dirty="0">
                <a:latin typeface="+mn-ea"/>
              </a:rPr>
              <a:t>个价电子的原子容易得到一个电子，具有亲和力。</a:t>
            </a:r>
          </a:p>
          <a:p>
            <a:pPr marL="0" indent="720000"/>
            <a:endParaRPr lang="zh-CN" altLang="en-US" sz="2800" b="0" dirty="0">
              <a:effectLst>
                <a:outerShdw blurRad="38100" dist="38100" dir="2700000" algn="tl">
                  <a:srgbClr val="000000">
                    <a:alpha val="43137"/>
                  </a:srgbClr>
                </a:outerShdw>
              </a:effectLst>
              <a:latin typeface="+mn-ea"/>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6" r="1709" b="2521"/>
          <a:stretch/>
        </p:blipFill>
        <p:spPr bwMode="auto">
          <a:xfrm>
            <a:off x="1403648" y="3068960"/>
            <a:ext cx="6336704" cy="2965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131840" y="6237312"/>
            <a:ext cx="2880320" cy="338554"/>
          </a:xfrm>
          <a:prstGeom prst="rect">
            <a:avLst/>
          </a:prstGeom>
          <a:noFill/>
        </p:spPr>
        <p:txBody>
          <a:bodyPr wrap="square" rtlCol="0">
            <a:spAutoFit/>
          </a:bodyPr>
          <a:lstStyle/>
          <a:p>
            <a:r>
              <a:rPr lang="zh-CN" altLang="en-US" sz="1600" dirty="0" smtClean="0"/>
              <a:t>图</a:t>
            </a:r>
            <a:r>
              <a:rPr lang="en-US" altLang="zh-CN" sz="1600" dirty="0" smtClean="0"/>
              <a:t>2.2 </a:t>
            </a:r>
            <a:r>
              <a:rPr lang="zh-CN" altLang="en-US" sz="1600" dirty="0" smtClean="0"/>
              <a:t>钠和氯原子的电子壳层</a:t>
            </a:r>
            <a:endParaRPr lang="zh-CN" altLang="en-US" sz="1600" dirty="0"/>
          </a:p>
        </p:txBody>
      </p:sp>
      <p:sp>
        <p:nvSpPr>
          <p:cNvPr id="2" name="灯片编号占位符 1"/>
          <p:cNvSpPr>
            <a:spLocks noGrp="1"/>
          </p:cNvSpPr>
          <p:nvPr>
            <p:ph type="sldNum" sz="quarter" idx="12"/>
          </p:nvPr>
        </p:nvSpPr>
        <p:spPr/>
        <p:txBody>
          <a:bodyPr/>
          <a:lstStyle/>
          <a:p>
            <a:fld id="{A47A7356-ECF7-41C9-BE80-CD71DF29C55C}" type="slidenum">
              <a:rPr lang="zh-CN" altLang="en-US" smtClean="0"/>
              <a:t>4</a:t>
            </a:fld>
            <a:endParaRPr lang="zh-CN" altLang="en-US"/>
          </a:p>
        </p:txBody>
      </p:sp>
    </p:spTree>
    <p:extLst>
      <p:ext uri="{BB962C8B-B14F-4D97-AF65-F5344CB8AC3E}">
        <p14:creationId xmlns:p14="http://schemas.microsoft.com/office/powerpoint/2010/main" val="4603574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5"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52E2F281-DA52-43EC-BA75-8C312A0A632E}" type="slidenum">
              <a:rPr lang="en-US" altLang="zh-CN" sz="1200">
                <a:ea typeface="宋体" pitchFamily="2" charset="-122"/>
              </a:rPr>
              <a:pPr algn="r">
                <a:buClrTx/>
                <a:buFontTx/>
                <a:buNone/>
              </a:pPr>
              <a:t>40</a:t>
            </a:fld>
            <a:endParaRPr lang="en-US" altLang="zh-CN" sz="1200">
              <a:ea typeface="宋体" pitchFamily="2" charset="-122"/>
            </a:endParaRPr>
          </a:p>
        </p:txBody>
      </p:sp>
      <p:sp>
        <p:nvSpPr>
          <p:cNvPr id="654339" name="Rectangle 3"/>
          <p:cNvSpPr>
            <a:spLocks noGrp="1" noChangeArrowheads="1"/>
          </p:cNvSpPr>
          <p:nvPr>
            <p:ph type="subTitle" idx="4294967295"/>
          </p:nvPr>
        </p:nvSpPr>
        <p:spPr>
          <a:xfrm>
            <a:off x="128588" y="764704"/>
            <a:ext cx="6399212"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p:txBody>
      </p:sp>
      <p:sp>
        <p:nvSpPr>
          <p:cNvPr id="1457158" name="Rectangle 5"/>
          <p:cNvSpPr>
            <a:spLocks noChangeArrowheads="1"/>
          </p:cNvSpPr>
          <p:nvPr/>
        </p:nvSpPr>
        <p:spPr bwMode="auto">
          <a:xfrm>
            <a:off x="323850" y="1628775"/>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rgbClr val="800000"/>
                </a:solidFill>
                <a:ea typeface="宋体" pitchFamily="2" charset="-122"/>
                <a:cs typeface="Tahoma" pitchFamily="34" charset="0"/>
              </a:rPr>
              <a:t>③</a:t>
            </a:r>
            <a:r>
              <a:rPr kumimoji="1" lang="zh-CN" altLang="en-US" sz="2400" b="1">
                <a:solidFill>
                  <a:srgbClr val="800000"/>
                </a:solidFill>
                <a:ea typeface="宋体" pitchFamily="2" charset="-122"/>
                <a:cs typeface="Tahoma" pitchFamily="34" charset="0"/>
              </a:rPr>
              <a:t>区熔法</a:t>
            </a:r>
            <a:endParaRPr kumimoji="1" lang="zh-CN" altLang="en-US" sz="2400" b="1">
              <a:solidFill>
                <a:srgbClr val="800000"/>
              </a:solidFill>
              <a:ea typeface="新宋体" pitchFamily="49" charset="-122"/>
              <a:cs typeface="Tahoma" pitchFamily="34" charset="0"/>
            </a:endParaRPr>
          </a:p>
        </p:txBody>
      </p:sp>
      <p:pic>
        <p:nvPicPr>
          <p:cNvPr id="654344" name="Picture 8" descr="Snap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824" y="1639364"/>
            <a:ext cx="3997424" cy="474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5762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54344"/>
                                        </p:tgtEl>
                                        <p:attrNameLst>
                                          <p:attrName>style.visibility</p:attrName>
                                        </p:attrNameLst>
                                      </p:cBhvr>
                                      <p:to>
                                        <p:strVal val="visible"/>
                                      </p:to>
                                    </p:set>
                                    <p:anim calcmode="lin" valueType="num">
                                      <p:cBhvr additive="base">
                                        <p:cTn id="7" dur="500" fill="hold"/>
                                        <p:tgtEl>
                                          <p:spTgt spid="654344"/>
                                        </p:tgtEl>
                                        <p:attrNameLst>
                                          <p:attrName>ppt_x</p:attrName>
                                        </p:attrNameLst>
                                      </p:cBhvr>
                                      <p:tavLst>
                                        <p:tav tm="0">
                                          <p:val>
                                            <p:strVal val="0-#ppt_w/2"/>
                                          </p:val>
                                        </p:tav>
                                        <p:tav tm="100000">
                                          <p:val>
                                            <p:strVal val="#ppt_x"/>
                                          </p:val>
                                        </p:tav>
                                      </p:tavLst>
                                    </p:anim>
                                    <p:anim calcmode="lin" valueType="num">
                                      <p:cBhvr additive="base">
                                        <p:cTn id="8" dur="500" fill="hold"/>
                                        <p:tgtEl>
                                          <p:spTgt spid="6543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203"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F2ACEDC2-AFBC-424C-9C6D-961290C08188}" type="slidenum">
              <a:rPr lang="en-US" altLang="zh-CN" sz="1200">
                <a:ea typeface="宋体" pitchFamily="2" charset="-122"/>
              </a:rPr>
              <a:pPr algn="r">
                <a:buClrTx/>
                <a:buFontTx/>
                <a:buNone/>
              </a:pPr>
              <a:t>41</a:t>
            </a:fld>
            <a:endParaRPr lang="en-US" altLang="zh-CN" sz="1200">
              <a:ea typeface="宋体" pitchFamily="2" charset="-122"/>
            </a:endParaRPr>
          </a:p>
        </p:txBody>
      </p:sp>
      <p:sp>
        <p:nvSpPr>
          <p:cNvPr id="656387" name="Rectangle 3"/>
          <p:cNvSpPr>
            <a:spLocks noGrp="1" noChangeArrowheads="1"/>
          </p:cNvSpPr>
          <p:nvPr>
            <p:ph type="subTitle" idx="4294967295"/>
          </p:nvPr>
        </p:nvSpPr>
        <p:spPr>
          <a:xfrm>
            <a:off x="107504" y="764704"/>
            <a:ext cx="5746750"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zh-CN" altLang="en-US" b="1" dirty="0">
                <a:solidFill>
                  <a:srgbClr val="0000CC"/>
                </a:solidFill>
                <a:effectLst>
                  <a:outerShdw blurRad="38100" dist="38100" dir="2700000" algn="tl">
                    <a:srgbClr val="C0C0C0"/>
                  </a:outerShdw>
                </a:effectLst>
              </a:rPr>
              <a:t>（</a:t>
            </a:r>
            <a:r>
              <a:rPr lang="en-US" altLang="zh-CN" b="1" dirty="0">
                <a:solidFill>
                  <a:srgbClr val="0000CC"/>
                </a:solidFill>
                <a:effectLst>
                  <a:outerShdw blurRad="38100" dist="38100" dir="2700000" algn="tl">
                    <a:srgbClr val="C0C0C0"/>
                  </a:outerShdw>
                </a:effectLst>
              </a:rPr>
              <a:t>2</a:t>
            </a:r>
            <a:r>
              <a:rPr lang="zh-CN" altLang="en-US" b="1" dirty="0">
                <a:solidFill>
                  <a:srgbClr val="0000CC"/>
                </a:solidFill>
                <a:effectLst>
                  <a:outerShdw blurRad="38100" dist="38100" dir="2700000" algn="tl">
                    <a:srgbClr val="C0C0C0"/>
                  </a:outerShdw>
                </a:effectLst>
              </a:rPr>
              <a:t>）晶体生长</a:t>
            </a:r>
          </a:p>
        </p:txBody>
      </p:sp>
      <p:sp>
        <p:nvSpPr>
          <p:cNvPr id="1459206" name="Rectangle 5"/>
          <p:cNvSpPr>
            <a:spLocks noChangeArrowheads="1"/>
          </p:cNvSpPr>
          <p:nvPr/>
        </p:nvSpPr>
        <p:spPr bwMode="auto">
          <a:xfrm>
            <a:off x="323850" y="1484313"/>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rgbClr val="800000"/>
                </a:solidFill>
                <a:latin typeface="Tahoma" pitchFamily="34" charset="0"/>
                <a:ea typeface="宋体" pitchFamily="2" charset="-122"/>
                <a:cs typeface="Tahoma" pitchFamily="34" charset="0"/>
              </a:rPr>
              <a:t>④</a:t>
            </a:r>
            <a:r>
              <a:rPr kumimoji="1" lang="zh-CN" altLang="en-US" sz="2400" b="1">
                <a:solidFill>
                  <a:srgbClr val="800000"/>
                </a:solidFill>
                <a:latin typeface="Tahoma" pitchFamily="34" charset="0"/>
                <a:ea typeface="宋体" pitchFamily="2" charset="-122"/>
                <a:cs typeface="Tahoma" pitchFamily="34" charset="0"/>
              </a:rPr>
              <a:t>直拉法和</a:t>
            </a:r>
            <a:r>
              <a:rPr kumimoji="1" lang="zh-CN" altLang="en-US" sz="2400" b="1">
                <a:solidFill>
                  <a:srgbClr val="800000"/>
                </a:solidFill>
                <a:ea typeface="宋体" pitchFamily="2" charset="-122"/>
                <a:cs typeface="Tahoma" pitchFamily="34" charset="0"/>
              </a:rPr>
              <a:t>区熔法的比较</a:t>
            </a:r>
          </a:p>
        </p:txBody>
      </p:sp>
      <p:sp>
        <p:nvSpPr>
          <p:cNvPr id="1459209" name="AutoShape 9"/>
          <p:cNvSpPr>
            <a:spLocks noChangeArrowheads="1"/>
          </p:cNvSpPr>
          <p:nvPr/>
        </p:nvSpPr>
        <p:spPr bwMode="auto">
          <a:xfrm>
            <a:off x="290513" y="2036763"/>
            <a:ext cx="8469312" cy="4146550"/>
          </a:xfrm>
          <a:prstGeom prst="roundRect">
            <a:avLst>
              <a:gd name="adj" fmla="val 16667"/>
            </a:avLst>
          </a:prstGeom>
          <a:solidFill>
            <a:schemeClr va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56390" name="Picture 6" descr="Snap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133600"/>
            <a:ext cx="7343775"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8469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56390"/>
                                        </p:tgtEl>
                                        <p:attrNameLst>
                                          <p:attrName>style.visibility</p:attrName>
                                        </p:attrNameLst>
                                      </p:cBhvr>
                                      <p:to>
                                        <p:strVal val="visible"/>
                                      </p:to>
                                    </p:set>
                                    <p:anim calcmode="lin" valueType="num">
                                      <p:cBhvr additive="base">
                                        <p:cTn id="7" dur="500" fill="hold"/>
                                        <p:tgtEl>
                                          <p:spTgt spid="656390"/>
                                        </p:tgtEl>
                                        <p:attrNameLst>
                                          <p:attrName>ppt_x</p:attrName>
                                        </p:attrNameLst>
                                      </p:cBhvr>
                                      <p:tavLst>
                                        <p:tav tm="0">
                                          <p:val>
                                            <p:strVal val="0-#ppt_w/2"/>
                                          </p:val>
                                        </p:tav>
                                        <p:tav tm="100000">
                                          <p:val>
                                            <p:strVal val="#ppt_x"/>
                                          </p:val>
                                        </p:tav>
                                      </p:tavLst>
                                    </p:anim>
                                    <p:anim calcmode="lin" valueType="num">
                                      <p:cBhvr additive="base">
                                        <p:cTn id="8" dur="500" fill="hold"/>
                                        <p:tgtEl>
                                          <p:spTgt spid="6563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251"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B878AA34-17E5-4144-9C9E-7EAC7411E6F2}" type="slidenum">
              <a:rPr lang="en-US" altLang="zh-CN" sz="1200">
                <a:ea typeface="宋体" pitchFamily="2" charset="-122"/>
              </a:rPr>
              <a:pPr algn="r">
                <a:buClrTx/>
                <a:buFontTx/>
                <a:buNone/>
              </a:pPr>
              <a:t>42</a:t>
            </a:fld>
            <a:endParaRPr lang="en-US" altLang="zh-CN" sz="1200">
              <a:ea typeface="宋体" pitchFamily="2" charset="-122"/>
            </a:endParaRPr>
          </a:p>
        </p:txBody>
      </p:sp>
      <p:sp>
        <p:nvSpPr>
          <p:cNvPr id="694275" name="Rectangle 3"/>
          <p:cNvSpPr>
            <a:spLocks noGrp="1" noChangeArrowheads="1"/>
          </p:cNvSpPr>
          <p:nvPr>
            <p:ph type="subTitle" idx="4294967295"/>
          </p:nvPr>
        </p:nvSpPr>
        <p:spPr>
          <a:xfrm>
            <a:off x="0" y="908720"/>
            <a:ext cx="5486400"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zh-CN" altLang="en-US" b="1" dirty="0">
                <a:solidFill>
                  <a:srgbClr val="0000CC"/>
                </a:solidFill>
                <a:effectLst>
                  <a:outerShdw blurRad="38100" dist="38100" dir="2700000" algn="tl">
                    <a:srgbClr val="C0C0C0"/>
                  </a:outerShdw>
                </a:effectLst>
              </a:rPr>
              <a:t>（</a:t>
            </a:r>
            <a:r>
              <a:rPr lang="en-US" altLang="zh-CN" b="1" dirty="0">
                <a:solidFill>
                  <a:srgbClr val="0000CC"/>
                </a:solidFill>
                <a:effectLst>
                  <a:outerShdw blurRad="38100" dist="38100" dir="2700000" algn="tl">
                    <a:srgbClr val="C0C0C0"/>
                  </a:outerShdw>
                </a:effectLst>
              </a:rPr>
              <a:t>2</a:t>
            </a:r>
            <a:r>
              <a:rPr lang="zh-CN" altLang="en-US" b="1" dirty="0">
                <a:solidFill>
                  <a:srgbClr val="0000CC"/>
                </a:solidFill>
                <a:effectLst>
                  <a:outerShdw blurRad="38100" dist="38100" dir="2700000" algn="tl">
                    <a:srgbClr val="C0C0C0"/>
                  </a:outerShdw>
                </a:effectLst>
              </a:rPr>
              <a:t>）晶体生长</a:t>
            </a:r>
          </a:p>
        </p:txBody>
      </p:sp>
      <p:sp>
        <p:nvSpPr>
          <p:cNvPr id="1461254" name="Rectangle 6"/>
          <p:cNvSpPr>
            <a:spLocks noChangeArrowheads="1"/>
          </p:cNvSpPr>
          <p:nvPr/>
        </p:nvSpPr>
        <p:spPr bwMode="auto">
          <a:xfrm>
            <a:off x="0" y="1916113"/>
            <a:ext cx="475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latin typeface="Tahoma" pitchFamily="34" charset="0"/>
                <a:ea typeface="宋体" pitchFamily="2" charset="-122"/>
                <a:cs typeface="Tahoma" pitchFamily="34" charset="0"/>
              </a:rPr>
              <a:t>⑤</a:t>
            </a:r>
            <a:r>
              <a:rPr kumimoji="1" lang="zh-CN" altLang="en-US" sz="2400" b="1">
                <a:solidFill>
                  <a:srgbClr val="800000"/>
                </a:solidFill>
                <a:latin typeface="Tahoma" pitchFamily="34" charset="0"/>
                <a:ea typeface="宋体" pitchFamily="2" charset="-122"/>
                <a:cs typeface="Tahoma" pitchFamily="34" charset="0"/>
              </a:rPr>
              <a:t>硅棒举例（北京有色金属总院）</a:t>
            </a:r>
          </a:p>
        </p:txBody>
      </p:sp>
      <p:sp>
        <p:nvSpPr>
          <p:cNvPr id="1461255" name="Rectangle 7"/>
          <p:cNvSpPr>
            <a:spLocks noChangeArrowheads="1"/>
          </p:cNvSpPr>
          <p:nvPr/>
        </p:nvSpPr>
        <p:spPr bwMode="auto">
          <a:xfrm>
            <a:off x="457200" y="2682875"/>
            <a:ext cx="411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spcBef>
                <a:spcPct val="50000"/>
              </a:spcBef>
              <a:buClrTx/>
              <a:buFontTx/>
              <a:buNone/>
            </a:pPr>
            <a:r>
              <a:rPr kumimoji="1" lang="en-US" altLang="zh-CN" sz="2400" b="1">
                <a:latin typeface="Tahoma" pitchFamily="34" charset="0"/>
                <a:ea typeface="宋体" pitchFamily="2" charset="-122"/>
              </a:rPr>
              <a:t>12</a:t>
            </a:r>
            <a:r>
              <a:rPr kumimoji="1" lang="zh-CN" altLang="en-US" sz="2400" b="1">
                <a:latin typeface="Tahoma" pitchFamily="34" charset="0"/>
                <a:ea typeface="宋体" pitchFamily="2" charset="-122"/>
              </a:rPr>
              <a:t>英寸，等径长</a:t>
            </a:r>
            <a:r>
              <a:rPr kumimoji="1" lang="en-US" altLang="zh-CN" sz="2400" b="1">
                <a:latin typeface="Tahoma" pitchFamily="34" charset="0"/>
                <a:ea typeface="宋体" pitchFamily="2" charset="-122"/>
              </a:rPr>
              <a:t>400mm</a:t>
            </a:r>
            <a:r>
              <a:rPr kumimoji="1" lang="zh-CN" altLang="en-US" sz="2400" b="1">
                <a:latin typeface="Tahoma" pitchFamily="34" charset="0"/>
                <a:ea typeface="宋体" pitchFamily="2" charset="-122"/>
              </a:rPr>
              <a:t>，晶体重</a:t>
            </a:r>
            <a:r>
              <a:rPr kumimoji="1" lang="en-US" altLang="zh-CN" sz="2400" b="1">
                <a:latin typeface="Tahoma" pitchFamily="34" charset="0"/>
                <a:ea typeface="宋体" pitchFamily="2" charset="-122"/>
              </a:rPr>
              <a:t>81Kg</a:t>
            </a:r>
            <a:r>
              <a:rPr kumimoji="1" lang="zh-CN" altLang="en-US" sz="2400" b="1">
                <a:latin typeface="Tahoma" pitchFamily="34" charset="0"/>
                <a:ea typeface="宋体" pitchFamily="2" charset="-122"/>
              </a:rPr>
              <a:t>。</a:t>
            </a:r>
          </a:p>
        </p:txBody>
      </p:sp>
      <p:pic>
        <p:nvPicPr>
          <p:cNvPr id="1461256" name="Picture 8" descr="imag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143000"/>
            <a:ext cx="35147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78687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9"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625F88A8-4CEE-42C2-B789-392F4787C110}" type="slidenum">
              <a:rPr lang="en-US" altLang="zh-CN" sz="1200">
                <a:ea typeface="宋体" pitchFamily="2" charset="-122"/>
              </a:rPr>
              <a:pPr algn="r">
                <a:buClrTx/>
                <a:buFontTx/>
                <a:buNone/>
              </a:pPr>
              <a:t>43</a:t>
            </a:fld>
            <a:endParaRPr lang="en-US" altLang="zh-CN" sz="1200">
              <a:ea typeface="宋体" pitchFamily="2" charset="-122"/>
            </a:endParaRPr>
          </a:p>
        </p:txBody>
      </p:sp>
      <p:sp>
        <p:nvSpPr>
          <p:cNvPr id="696323" name="Rectangle 3"/>
          <p:cNvSpPr>
            <a:spLocks noGrp="1" noChangeArrowheads="1"/>
          </p:cNvSpPr>
          <p:nvPr>
            <p:ph type="subTitle" idx="4294967295"/>
          </p:nvPr>
        </p:nvSpPr>
        <p:spPr>
          <a:xfrm>
            <a:off x="179388" y="947738"/>
            <a:ext cx="5616575"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zh-CN" altLang="en-US" b="1" dirty="0">
                <a:solidFill>
                  <a:srgbClr val="0000CC"/>
                </a:solidFill>
                <a:effectLst>
                  <a:outerShdw blurRad="38100" dist="38100" dir="2700000" algn="tl">
                    <a:srgbClr val="C0C0C0"/>
                  </a:outerShdw>
                </a:effectLst>
              </a:rPr>
              <a:t>（</a:t>
            </a:r>
            <a:r>
              <a:rPr lang="en-US" altLang="zh-CN" b="1" dirty="0">
                <a:solidFill>
                  <a:srgbClr val="0000CC"/>
                </a:solidFill>
                <a:effectLst>
                  <a:outerShdw blurRad="38100" dist="38100" dir="2700000" algn="tl">
                    <a:srgbClr val="C0C0C0"/>
                  </a:outerShdw>
                </a:effectLst>
              </a:rPr>
              <a:t>2</a:t>
            </a:r>
            <a:r>
              <a:rPr lang="zh-CN" altLang="en-US" b="1" dirty="0">
                <a:solidFill>
                  <a:srgbClr val="0000CC"/>
                </a:solidFill>
                <a:effectLst>
                  <a:outerShdw blurRad="38100" dist="38100" dir="2700000" algn="tl">
                    <a:srgbClr val="C0C0C0"/>
                  </a:outerShdw>
                </a:effectLst>
              </a:rPr>
              <a:t>）晶体生长</a:t>
            </a:r>
          </a:p>
        </p:txBody>
      </p:sp>
      <p:sp>
        <p:nvSpPr>
          <p:cNvPr id="1463302" name="Rectangle 7"/>
          <p:cNvSpPr>
            <a:spLocks noChangeArrowheads="1"/>
          </p:cNvSpPr>
          <p:nvPr/>
        </p:nvSpPr>
        <p:spPr bwMode="auto">
          <a:xfrm>
            <a:off x="395288" y="1844675"/>
            <a:ext cx="1728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latin typeface="Tahoma" pitchFamily="34" charset="0"/>
                <a:ea typeface="宋体" pitchFamily="2" charset="-122"/>
                <a:cs typeface="Tahoma" pitchFamily="34" charset="0"/>
              </a:rPr>
              <a:t>⑥</a:t>
            </a:r>
            <a:r>
              <a:rPr kumimoji="1" lang="zh-CN" altLang="en-US" sz="2400" b="1">
                <a:solidFill>
                  <a:srgbClr val="800000"/>
                </a:solidFill>
                <a:latin typeface="Tahoma" pitchFamily="34" charset="0"/>
                <a:ea typeface="宋体" pitchFamily="2" charset="-122"/>
                <a:cs typeface="Tahoma" pitchFamily="34" charset="0"/>
              </a:rPr>
              <a:t>掺杂</a:t>
            </a:r>
          </a:p>
        </p:txBody>
      </p:sp>
      <p:sp>
        <p:nvSpPr>
          <p:cNvPr id="696328" name="Rectangle 8"/>
          <p:cNvSpPr>
            <a:spLocks noChangeArrowheads="1"/>
          </p:cNvSpPr>
          <p:nvPr/>
        </p:nvSpPr>
        <p:spPr bwMode="auto">
          <a:xfrm>
            <a:off x="660400" y="2406650"/>
            <a:ext cx="722471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spcBef>
                <a:spcPct val="20000"/>
              </a:spcBef>
              <a:buClr>
                <a:schemeClr val="folHlink"/>
              </a:buClr>
              <a:buSzPct val="60000"/>
              <a:buFont typeface="Wingdings" pitchFamily="2" charset="2"/>
              <a:buNone/>
            </a:pPr>
            <a:r>
              <a:rPr kumimoji="1" lang="zh-CN" altLang="en-US" sz="2400">
                <a:solidFill>
                  <a:schemeClr val="hlink"/>
                </a:solidFill>
                <a:ea typeface="隶书" pitchFamily="49" charset="-122"/>
              </a:rPr>
              <a:t>直拉法掺杂是直接在坩埚内加入含杂质元素的物质。</a:t>
            </a:r>
            <a:r>
              <a:rPr kumimoji="1" lang="zh-CN" altLang="en-US" sz="2400">
                <a:solidFill>
                  <a:schemeClr val="hlink"/>
                </a:solidFill>
                <a:ea typeface="宋体" pitchFamily="2" charset="-122"/>
              </a:rPr>
              <a:t> </a:t>
            </a:r>
          </a:p>
          <a:p>
            <a:pPr>
              <a:lnSpc>
                <a:spcPct val="120000"/>
              </a:lnSpc>
              <a:spcBef>
                <a:spcPct val="20000"/>
              </a:spcBef>
              <a:buClr>
                <a:schemeClr val="folHlink"/>
              </a:buClr>
              <a:buSzPct val="60000"/>
              <a:buFont typeface="Wingdings" pitchFamily="2" charset="2"/>
              <a:buChar char="n"/>
            </a:pPr>
            <a:r>
              <a:rPr kumimoji="1" lang="zh-CN" altLang="en-US" sz="2400">
                <a:latin typeface="隶书" pitchFamily="49" charset="-122"/>
                <a:ea typeface="隶书" pitchFamily="49" charset="-122"/>
              </a:rPr>
              <a:t>掺杂元素的选择 </a:t>
            </a:r>
          </a:p>
          <a:p>
            <a:pPr>
              <a:lnSpc>
                <a:spcPct val="120000"/>
              </a:lnSpc>
              <a:spcBef>
                <a:spcPct val="20000"/>
              </a:spcBef>
              <a:buClr>
                <a:schemeClr val="folHlink"/>
              </a:buClr>
              <a:buSzPct val="60000"/>
              <a:buFont typeface="Wingdings" pitchFamily="2" charset="2"/>
              <a:buChar char="n"/>
            </a:pPr>
            <a:r>
              <a:rPr kumimoji="1" lang="zh-CN" altLang="en-US" sz="2400">
                <a:latin typeface="隶书" pitchFamily="49" charset="-122"/>
                <a:ea typeface="隶书" pitchFamily="49" charset="-122"/>
              </a:rPr>
              <a:t>掺杂方式</a:t>
            </a:r>
          </a:p>
          <a:p>
            <a:pPr>
              <a:lnSpc>
                <a:spcPct val="120000"/>
              </a:lnSpc>
              <a:spcBef>
                <a:spcPct val="20000"/>
              </a:spcBef>
              <a:buClr>
                <a:schemeClr val="folHlink"/>
              </a:buClr>
              <a:buSzPct val="60000"/>
              <a:buFont typeface="Wingdings" pitchFamily="2" charset="2"/>
              <a:buChar char="n"/>
            </a:pPr>
            <a:r>
              <a:rPr kumimoji="1" lang="zh-CN" altLang="en-US" sz="2400">
                <a:latin typeface="隶书" pitchFamily="49" charset="-122"/>
                <a:ea typeface="隶书" pitchFamily="49" charset="-122"/>
              </a:rPr>
              <a:t>杂质分布</a:t>
            </a:r>
            <a:r>
              <a:rPr kumimoji="1" lang="zh-CN" altLang="en-US" sz="2400">
                <a:latin typeface="Tahoma" pitchFamily="34" charset="0"/>
                <a:ea typeface="宋体" pitchFamily="2" charset="-122"/>
              </a:rPr>
              <a:t> </a:t>
            </a:r>
          </a:p>
        </p:txBody>
      </p:sp>
    </p:spTree>
    <p:extLst>
      <p:ext uri="{BB962C8B-B14F-4D97-AF65-F5344CB8AC3E}">
        <p14:creationId xmlns:p14="http://schemas.microsoft.com/office/powerpoint/2010/main" val="21242375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6328"/>
                                        </p:tgtEl>
                                        <p:attrNameLst>
                                          <p:attrName>style.visibility</p:attrName>
                                        </p:attrNameLst>
                                      </p:cBhvr>
                                      <p:to>
                                        <p:strVal val="visible"/>
                                      </p:to>
                                    </p:set>
                                    <p:anim calcmode="lin" valueType="num">
                                      <p:cBhvr additive="base">
                                        <p:cTn id="7" dur="500" fill="hold"/>
                                        <p:tgtEl>
                                          <p:spTgt spid="696328"/>
                                        </p:tgtEl>
                                        <p:attrNameLst>
                                          <p:attrName>ppt_x</p:attrName>
                                        </p:attrNameLst>
                                      </p:cBhvr>
                                      <p:tavLst>
                                        <p:tav tm="0">
                                          <p:val>
                                            <p:strVal val="0-#ppt_w/2"/>
                                          </p:val>
                                        </p:tav>
                                        <p:tav tm="100000">
                                          <p:val>
                                            <p:strVal val="#ppt_x"/>
                                          </p:val>
                                        </p:tav>
                                      </p:tavLst>
                                    </p:anim>
                                    <p:anim calcmode="lin" valueType="num">
                                      <p:cBhvr additive="base">
                                        <p:cTn id="8" dur="500" fill="hold"/>
                                        <p:tgtEl>
                                          <p:spTgt spid="6963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2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7"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F5F281AB-04D8-45BE-9442-53DC065F02F1}" type="slidenum">
              <a:rPr lang="en-US" altLang="zh-CN" sz="1200">
                <a:ea typeface="宋体" pitchFamily="2" charset="-122"/>
              </a:rPr>
              <a:pPr algn="r">
                <a:buClrTx/>
                <a:buFontTx/>
                <a:buNone/>
              </a:pPr>
              <a:t>44</a:t>
            </a:fld>
            <a:endParaRPr lang="en-US" altLang="zh-CN" sz="1200">
              <a:ea typeface="宋体" pitchFamily="2" charset="-122"/>
            </a:endParaRPr>
          </a:p>
        </p:txBody>
      </p:sp>
      <p:sp>
        <p:nvSpPr>
          <p:cNvPr id="698371" name="Rectangle 3"/>
          <p:cNvSpPr>
            <a:spLocks noGrp="1" noChangeArrowheads="1"/>
          </p:cNvSpPr>
          <p:nvPr>
            <p:ph type="subTitle" idx="4294967295"/>
          </p:nvPr>
        </p:nvSpPr>
        <p:spPr>
          <a:xfrm>
            <a:off x="179512" y="1052736"/>
            <a:ext cx="6931025" cy="533400"/>
          </a:xfrm>
        </p:spPr>
        <p:txBody>
          <a:bodyPr/>
          <a:lstStyle/>
          <a:p>
            <a:pPr marL="0" indent="0" algn="just">
              <a:lnSpc>
                <a:spcPct val="80000"/>
              </a:lnSpc>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en-US" altLang="zh-CN" sz="3600" b="1" dirty="0">
                <a:solidFill>
                  <a:srgbClr val="0000CC"/>
                </a:solidFill>
                <a:effectLst>
                  <a:outerShdw blurRad="38100" dist="38100" dir="2700000" algn="tl">
                    <a:srgbClr val="C0C0C0"/>
                  </a:outerShdw>
                </a:effectLst>
              </a:rPr>
              <a:t>2</a:t>
            </a:r>
            <a:r>
              <a:rPr lang="zh-CN" altLang="en-US" sz="3600" b="1" dirty="0">
                <a:solidFill>
                  <a:srgbClr val="0000CC"/>
                </a:solidFill>
                <a:effectLst>
                  <a:outerShdw blurRad="38100" dist="38100" dir="2700000" algn="tl">
                    <a:srgbClr val="C0C0C0"/>
                  </a:outerShdw>
                </a:effectLst>
              </a:rPr>
              <a:t>）晶体生长</a:t>
            </a:r>
          </a:p>
          <a:p>
            <a:pPr marL="0" indent="0" algn="just">
              <a:lnSpc>
                <a:spcPct val="80000"/>
              </a:lnSpc>
              <a:buFont typeface="Wingdings 2" pitchFamily="18" charset="2"/>
              <a:buNone/>
            </a:pPr>
            <a:endParaRPr lang="zh-CN" altLang="en-US" sz="3600" b="1" dirty="0">
              <a:solidFill>
                <a:srgbClr val="0000CC"/>
              </a:solidFill>
              <a:effectLst>
                <a:outerShdw blurRad="38100" dist="38100" dir="2700000" algn="tl">
                  <a:srgbClr val="C0C0C0"/>
                </a:outerShdw>
              </a:effectLst>
            </a:endParaRPr>
          </a:p>
        </p:txBody>
      </p:sp>
      <p:sp>
        <p:nvSpPr>
          <p:cNvPr id="1465350" name="Rectangle 4"/>
          <p:cNvSpPr>
            <a:spLocks noChangeArrowheads="1"/>
          </p:cNvSpPr>
          <p:nvPr/>
        </p:nvSpPr>
        <p:spPr bwMode="auto">
          <a:xfrm>
            <a:off x="722313" y="20478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latin typeface="Tahoma" pitchFamily="34" charset="0"/>
                <a:ea typeface="宋体" pitchFamily="2" charset="-122"/>
                <a:cs typeface="Tahoma" pitchFamily="34" charset="0"/>
              </a:rPr>
              <a:t>⑥</a:t>
            </a:r>
            <a:r>
              <a:rPr kumimoji="1" lang="zh-CN" altLang="en-US" sz="2400" b="1">
                <a:solidFill>
                  <a:srgbClr val="800000"/>
                </a:solidFill>
                <a:latin typeface="Tahoma" pitchFamily="34" charset="0"/>
                <a:ea typeface="宋体" pitchFamily="2" charset="-122"/>
                <a:cs typeface="Tahoma" pitchFamily="34" charset="0"/>
              </a:rPr>
              <a:t>掺杂</a:t>
            </a:r>
          </a:p>
        </p:txBody>
      </p:sp>
      <p:sp>
        <p:nvSpPr>
          <p:cNvPr id="698374" name="Rectangle 6"/>
          <p:cNvSpPr>
            <a:spLocks noChangeArrowheads="1"/>
          </p:cNvSpPr>
          <p:nvPr/>
        </p:nvSpPr>
        <p:spPr bwMode="auto">
          <a:xfrm>
            <a:off x="0" y="3181350"/>
            <a:ext cx="33845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Aft>
                <a:spcPct val="0"/>
              </a:spcAft>
              <a:defRPr>
                <a:solidFill>
                  <a:schemeClr val="tx1"/>
                </a:solidFill>
                <a:latin typeface="Arial" pitchFamily="34" charset="0"/>
                <a:cs typeface="Arial" pitchFamily="34" charset="0"/>
              </a:defRPr>
            </a:lvl1pPr>
            <a:lvl2pPr>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lvl="1">
              <a:lnSpc>
                <a:spcPct val="120000"/>
              </a:lnSpc>
              <a:spcBef>
                <a:spcPct val="20000"/>
              </a:spcBef>
              <a:buClr>
                <a:schemeClr val="hlink"/>
              </a:buClr>
              <a:buSzPct val="55000"/>
              <a:buFont typeface="Wingdings" pitchFamily="2" charset="2"/>
              <a:buNone/>
            </a:pPr>
            <a:r>
              <a:rPr kumimoji="1" lang="zh-CN" altLang="en-US" sz="2400" b="1">
                <a:latin typeface="Tahoma" pitchFamily="34" charset="0"/>
                <a:ea typeface="宋体" pitchFamily="2" charset="-122"/>
              </a:rPr>
              <a:t>杂质类型的选择</a:t>
            </a:r>
          </a:p>
        </p:txBody>
      </p:sp>
      <p:sp>
        <p:nvSpPr>
          <p:cNvPr id="1465352" name="Rectangle 7"/>
          <p:cNvSpPr>
            <a:spLocks noChangeArrowheads="1"/>
          </p:cNvSpPr>
          <p:nvPr/>
        </p:nvSpPr>
        <p:spPr bwMode="auto">
          <a:xfrm>
            <a:off x="431800" y="2532063"/>
            <a:ext cx="2805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a:latin typeface="Tahoma" pitchFamily="34" charset="0"/>
                <a:ea typeface="宋体" pitchFamily="2" charset="-122"/>
              </a:rPr>
              <a:t>A</a:t>
            </a:r>
            <a:r>
              <a:rPr kumimoji="1" lang="zh-CN" altLang="en-US" sz="2400">
                <a:latin typeface="Tahoma" pitchFamily="34" charset="0"/>
                <a:ea typeface="宋体" pitchFamily="2" charset="-122"/>
              </a:rPr>
              <a:t>：</a:t>
            </a:r>
            <a:r>
              <a:rPr kumimoji="1" lang="zh-CN" altLang="en-US" sz="2400" b="1">
                <a:latin typeface="Tahoma" pitchFamily="34" charset="0"/>
                <a:ea typeface="宋体" pitchFamily="2" charset="-122"/>
              </a:rPr>
              <a:t>掺杂元素的选择</a:t>
            </a:r>
          </a:p>
        </p:txBody>
      </p:sp>
      <p:sp>
        <p:nvSpPr>
          <p:cNvPr id="698376" name="Line 8"/>
          <p:cNvSpPr>
            <a:spLocks noChangeShapeType="1"/>
          </p:cNvSpPr>
          <p:nvPr/>
        </p:nvSpPr>
        <p:spPr bwMode="auto">
          <a:xfrm>
            <a:off x="3024188" y="3468688"/>
            <a:ext cx="360362" cy="15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32"/>
          <p:cNvGrpSpPr>
            <a:grpSpLocks/>
          </p:cNvGrpSpPr>
          <p:nvPr/>
        </p:nvGrpSpPr>
        <p:grpSpPr bwMode="auto">
          <a:xfrm>
            <a:off x="3455988" y="3252788"/>
            <a:ext cx="3779837" cy="438150"/>
            <a:chOff x="2789" y="1616"/>
            <a:chExt cx="2381" cy="276"/>
          </a:xfrm>
        </p:grpSpPr>
        <p:sp>
          <p:nvSpPr>
            <p:cNvPr id="1465355" name="Text Box 10"/>
            <p:cNvSpPr txBox="1">
              <a:spLocks noChangeArrowheads="1"/>
            </p:cNvSpPr>
            <p:nvPr/>
          </p:nvSpPr>
          <p:spPr bwMode="auto">
            <a:xfrm>
              <a:off x="2789" y="1616"/>
              <a:ext cx="5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lang="zh-CN" altLang="en-US" sz="1800" b="1">
                  <a:latin typeface="Garamond" pitchFamily="18" charset="0"/>
                  <a:ea typeface="宋体" pitchFamily="2" charset="-122"/>
                </a:rPr>
                <a:t>硼、磷</a:t>
              </a:r>
            </a:p>
          </p:txBody>
        </p:sp>
        <p:grpSp>
          <p:nvGrpSpPr>
            <p:cNvPr id="1465356" name="Group 27"/>
            <p:cNvGrpSpPr>
              <a:grpSpLocks/>
            </p:cNvGrpSpPr>
            <p:nvPr/>
          </p:nvGrpSpPr>
          <p:grpSpPr bwMode="auto">
            <a:xfrm>
              <a:off x="3334" y="1661"/>
              <a:ext cx="1836" cy="231"/>
              <a:chOff x="3334" y="1661"/>
              <a:chExt cx="1836" cy="231"/>
            </a:xfrm>
          </p:grpSpPr>
          <p:sp>
            <p:nvSpPr>
              <p:cNvPr id="1465357" name="Line 12"/>
              <p:cNvSpPr>
                <a:spLocks noChangeShapeType="1"/>
              </p:cNvSpPr>
              <p:nvPr/>
            </p:nvSpPr>
            <p:spPr bwMode="auto">
              <a:xfrm>
                <a:off x="3334" y="1752"/>
                <a:ext cx="40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65358" name="Text Box 13"/>
              <p:cNvSpPr txBox="1">
                <a:spLocks noChangeArrowheads="1"/>
              </p:cNvSpPr>
              <p:nvPr/>
            </p:nvSpPr>
            <p:spPr bwMode="auto">
              <a:xfrm>
                <a:off x="3787" y="1661"/>
                <a:ext cx="13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lang="en-US" altLang="zh-CN" sz="1800" b="1">
                    <a:latin typeface="Garamond" pitchFamily="18" charset="0"/>
                    <a:ea typeface="宋体" pitchFamily="2" charset="-122"/>
                  </a:rPr>
                  <a:t>P-</a:t>
                </a:r>
                <a:r>
                  <a:rPr lang="zh-CN" altLang="en-US" sz="1800" b="1">
                    <a:latin typeface="Garamond" pitchFamily="18" charset="0"/>
                    <a:ea typeface="宋体" pitchFamily="2" charset="-122"/>
                  </a:rPr>
                  <a:t>型掺杂、</a:t>
                </a:r>
                <a:r>
                  <a:rPr lang="en-US" altLang="zh-CN" sz="1800" b="1">
                    <a:latin typeface="Garamond" pitchFamily="18" charset="0"/>
                    <a:ea typeface="宋体" pitchFamily="2" charset="-122"/>
                  </a:rPr>
                  <a:t>N</a:t>
                </a:r>
                <a:r>
                  <a:rPr lang="zh-CN" altLang="en-US" sz="1800" b="1">
                    <a:latin typeface="Garamond" pitchFamily="18" charset="0"/>
                    <a:ea typeface="宋体" pitchFamily="2" charset="-122"/>
                  </a:rPr>
                  <a:t>型掺杂</a:t>
                </a:r>
              </a:p>
            </p:txBody>
          </p:sp>
        </p:grpSp>
      </p:grpSp>
      <p:sp>
        <p:nvSpPr>
          <p:cNvPr id="1465359" name="Text Box 19"/>
          <p:cNvSpPr txBox="1">
            <a:spLocks noChangeArrowheads="1"/>
          </p:cNvSpPr>
          <p:nvPr/>
        </p:nvSpPr>
        <p:spPr bwMode="auto">
          <a:xfrm>
            <a:off x="3579813" y="268287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endParaRPr lang="zh-CN" altLang="zh-CN" sz="1800">
              <a:latin typeface="Garamond" pitchFamily="18" charset="0"/>
              <a:ea typeface="宋体" pitchFamily="2" charset="-122"/>
            </a:endParaRPr>
          </a:p>
        </p:txBody>
      </p:sp>
      <p:pic>
        <p:nvPicPr>
          <p:cNvPr id="1465361" name="Picture 17" descr="V[XXYN1R5AFYN4INV)M8FY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3698875"/>
            <a:ext cx="2620963" cy="2409825"/>
          </a:xfrm>
          <a:prstGeom prst="rect">
            <a:avLst/>
          </a:prstGeom>
          <a:noFill/>
          <a:extLst>
            <a:ext uri="{909E8E84-426E-40DD-AFC4-6F175D3DCCD1}">
              <a14:hiddenFill xmlns:a14="http://schemas.microsoft.com/office/drawing/2010/main">
                <a:solidFill>
                  <a:srgbClr val="FFFFFF"/>
                </a:solidFill>
              </a14:hiddenFill>
            </a:ext>
          </a:extLst>
        </p:spPr>
      </p:pic>
      <p:pic>
        <p:nvPicPr>
          <p:cNvPr id="1465363" name="Picture 19" descr="4OE]CHL(]]O[@RY5@MU4P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475" y="3735388"/>
            <a:ext cx="2316163" cy="2387600"/>
          </a:xfrm>
          <a:prstGeom prst="rect">
            <a:avLst/>
          </a:prstGeom>
          <a:noFill/>
          <a:extLst>
            <a:ext uri="{909E8E84-426E-40DD-AFC4-6F175D3DCCD1}">
              <a14:hiddenFill xmlns:a14="http://schemas.microsoft.com/office/drawing/2010/main">
                <a:solidFill>
                  <a:srgbClr val="FFFFFF"/>
                </a:solidFill>
              </a14:hiddenFill>
            </a:ext>
          </a:extLst>
        </p:spPr>
      </p:pic>
      <p:pic>
        <p:nvPicPr>
          <p:cNvPr id="1465365" name="Picture 21" descr="RE[SJV143ZXBW2OA6P9E8_J"/>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050" y="1239838"/>
            <a:ext cx="2562225" cy="1887537"/>
          </a:xfrm>
          <a:prstGeom prst="rect">
            <a:avLst/>
          </a:prstGeom>
          <a:noFill/>
          <a:extLst>
            <a:ext uri="{909E8E84-426E-40DD-AFC4-6F175D3DCCD1}">
              <a14:hiddenFill xmlns:a14="http://schemas.microsoft.com/office/drawing/2010/main">
                <a:solidFill>
                  <a:srgbClr val="FFFFFF"/>
                </a:solidFill>
              </a14:hiddenFill>
            </a:ext>
          </a:extLst>
        </p:spPr>
      </p:pic>
      <p:pic>
        <p:nvPicPr>
          <p:cNvPr id="1465367" name="Picture 23" descr="5}}J~S5%AGA(WQIW{I6VGZ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4825" y="3865563"/>
            <a:ext cx="2992438" cy="218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266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8374">
                                            <p:txEl>
                                              <p:pRg st="0" end="0"/>
                                            </p:txEl>
                                          </p:spTgt>
                                        </p:tgtEl>
                                        <p:attrNameLst>
                                          <p:attrName>style.visibility</p:attrName>
                                        </p:attrNameLst>
                                      </p:cBhvr>
                                      <p:to>
                                        <p:strVal val="visible"/>
                                      </p:to>
                                    </p:set>
                                    <p:anim calcmode="lin" valueType="num">
                                      <p:cBhvr additive="base">
                                        <p:cTn id="7" dur="500" fill="hold"/>
                                        <p:tgtEl>
                                          <p:spTgt spid="69837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9837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837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strVal val="#ppt_w*0.70"/>
                                          </p:val>
                                        </p:tav>
                                        <p:tav tm="100000">
                                          <p:val>
                                            <p:strVal val="#ppt_w"/>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build="p" bldLvl="2" autoUpdateAnimBg="0"/>
      <p:bldP spid="69837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5"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77602CAE-1C53-434D-87A1-D7D2E9CD6C91}" type="slidenum">
              <a:rPr lang="en-US" altLang="zh-CN" sz="1200">
                <a:ea typeface="宋体" pitchFamily="2" charset="-122"/>
              </a:rPr>
              <a:pPr algn="r">
                <a:buClrTx/>
                <a:buFontTx/>
                <a:buNone/>
              </a:pPr>
              <a:t>45</a:t>
            </a:fld>
            <a:endParaRPr lang="en-US" altLang="zh-CN" sz="1200">
              <a:ea typeface="宋体" pitchFamily="2" charset="-122"/>
            </a:endParaRPr>
          </a:p>
        </p:txBody>
      </p:sp>
      <p:sp>
        <p:nvSpPr>
          <p:cNvPr id="700419" name="Rectangle 3"/>
          <p:cNvSpPr>
            <a:spLocks noGrp="1" noChangeArrowheads="1"/>
          </p:cNvSpPr>
          <p:nvPr>
            <p:ph type="subTitle" idx="4294967295"/>
          </p:nvPr>
        </p:nvSpPr>
        <p:spPr>
          <a:xfrm>
            <a:off x="250825" y="1022350"/>
            <a:ext cx="6511925"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zh-CN" altLang="en-US" b="1" dirty="0">
                <a:solidFill>
                  <a:srgbClr val="0000CC"/>
                </a:solidFill>
                <a:effectLst>
                  <a:outerShdw blurRad="38100" dist="38100" dir="2700000" algn="tl">
                    <a:srgbClr val="C0C0C0"/>
                  </a:outerShdw>
                </a:effectLst>
              </a:rPr>
              <a:t>（</a:t>
            </a:r>
            <a:r>
              <a:rPr lang="en-US" altLang="zh-CN" b="1" dirty="0">
                <a:solidFill>
                  <a:srgbClr val="0000CC"/>
                </a:solidFill>
                <a:effectLst>
                  <a:outerShdw blurRad="38100" dist="38100" dir="2700000" algn="tl">
                    <a:srgbClr val="C0C0C0"/>
                  </a:outerShdw>
                </a:effectLst>
              </a:rPr>
              <a:t>2</a:t>
            </a:r>
            <a:r>
              <a:rPr lang="zh-CN" altLang="en-US" b="1" dirty="0">
                <a:solidFill>
                  <a:srgbClr val="0000CC"/>
                </a:solidFill>
                <a:effectLst>
                  <a:outerShdw blurRad="38100" dist="38100" dir="2700000" algn="tl">
                    <a:srgbClr val="C0C0C0"/>
                  </a:outerShdw>
                </a:effectLst>
              </a:rPr>
              <a:t>）晶体生长</a:t>
            </a:r>
          </a:p>
        </p:txBody>
      </p:sp>
      <p:sp>
        <p:nvSpPr>
          <p:cNvPr id="1467398" name="Rectangle 4"/>
          <p:cNvSpPr>
            <a:spLocks noChangeArrowheads="1"/>
          </p:cNvSpPr>
          <p:nvPr/>
        </p:nvSpPr>
        <p:spPr bwMode="auto">
          <a:xfrm>
            <a:off x="684213" y="21336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latin typeface="Tahoma" pitchFamily="34" charset="0"/>
                <a:ea typeface="宋体" pitchFamily="2" charset="-122"/>
                <a:cs typeface="Tahoma" pitchFamily="34" charset="0"/>
              </a:rPr>
              <a:t>⑥</a:t>
            </a:r>
            <a:r>
              <a:rPr kumimoji="1" lang="zh-CN" altLang="en-US" sz="2400" b="1">
                <a:solidFill>
                  <a:srgbClr val="800000"/>
                </a:solidFill>
                <a:latin typeface="Tahoma" pitchFamily="34" charset="0"/>
                <a:ea typeface="宋体" pitchFamily="2" charset="-122"/>
                <a:cs typeface="Tahoma" pitchFamily="34" charset="0"/>
              </a:rPr>
              <a:t>掺杂</a:t>
            </a:r>
          </a:p>
        </p:txBody>
      </p:sp>
      <p:sp>
        <p:nvSpPr>
          <p:cNvPr id="700423" name="Rectangle 7"/>
          <p:cNvSpPr>
            <a:spLocks noChangeArrowheads="1"/>
          </p:cNvSpPr>
          <p:nvPr/>
        </p:nvSpPr>
        <p:spPr bwMode="auto">
          <a:xfrm>
            <a:off x="827088" y="3716338"/>
            <a:ext cx="704691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Aft>
                <a:spcPct val="0"/>
              </a:spcAft>
              <a:defRPr>
                <a:solidFill>
                  <a:schemeClr val="tx1"/>
                </a:solidFill>
                <a:latin typeface="Arial" pitchFamily="34" charset="0"/>
                <a:cs typeface="Arial" pitchFamily="34" charset="0"/>
              </a:defRPr>
            </a:lvl1pPr>
            <a:lvl2pPr>
              <a:spcAft>
                <a:spcPct val="0"/>
              </a:spcAft>
              <a:defRPr>
                <a:solidFill>
                  <a:schemeClr val="tx1"/>
                </a:solidFill>
                <a:latin typeface="Arial" pitchFamily="34" charset="0"/>
                <a:cs typeface="Arial" pitchFamily="34" charset="0"/>
              </a:defRPr>
            </a:lvl2pPr>
            <a:lvl3pPr>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lvl="1">
              <a:spcBef>
                <a:spcPct val="20000"/>
              </a:spcBef>
              <a:buClr>
                <a:schemeClr val="hlink"/>
              </a:buClr>
              <a:buSzPct val="55000"/>
              <a:buFont typeface="Wingdings" pitchFamily="2" charset="2"/>
              <a:buChar char="n"/>
            </a:pPr>
            <a:r>
              <a:rPr kumimoji="1" lang="zh-CN" altLang="en-US" sz="2400">
                <a:latin typeface="Tahoma" pitchFamily="34" charset="0"/>
                <a:ea typeface="隶书" pitchFamily="49" charset="-122"/>
              </a:rPr>
              <a:t>液相掺杂</a:t>
            </a:r>
          </a:p>
          <a:p>
            <a:pPr lvl="2">
              <a:spcBef>
                <a:spcPct val="20000"/>
              </a:spcBef>
              <a:buClr>
                <a:schemeClr val="folHlink"/>
              </a:buClr>
              <a:buSzPct val="50000"/>
              <a:buFont typeface="Wingdings" pitchFamily="2" charset="2"/>
              <a:buChar char="n"/>
            </a:pPr>
            <a:r>
              <a:rPr kumimoji="1" lang="zh-CN" altLang="en-US" sz="2400" b="1">
                <a:solidFill>
                  <a:srgbClr val="FF3399"/>
                </a:solidFill>
                <a:latin typeface="Tahoma" pitchFamily="34" charset="0"/>
                <a:ea typeface="宋体" pitchFamily="2" charset="-122"/>
              </a:rPr>
              <a:t>直接掺元素</a:t>
            </a:r>
          </a:p>
          <a:p>
            <a:pPr lvl="2">
              <a:spcBef>
                <a:spcPct val="20000"/>
              </a:spcBef>
              <a:buClr>
                <a:schemeClr val="folHlink"/>
              </a:buClr>
              <a:buSzPct val="50000"/>
              <a:buFont typeface="Wingdings" pitchFamily="2" charset="2"/>
              <a:buChar char="n"/>
            </a:pPr>
            <a:r>
              <a:rPr kumimoji="1" lang="zh-CN" altLang="en-US" sz="2400" b="1">
                <a:solidFill>
                  <a:srgbClr val="FF3399"/>
                </a:solidFill>
                <a:latin typeface="Tahoma" pitchFamily="34" charset="0"/>
                <a:ea typeface="宋体" pitchFamily="2" charset="-122"/>
              </a:rPr>
              <a:t>母合金掺杂 </a:t>
            </a:r>
          </a:p>
          <a:p>
            <a:pPr lvl="1">
              <a:spcBef>
                <a:spcPct val="20000"/>
              </a:spcBef>
              <a:buClr>
                <a:schemeClr val="hlink"/>
              </a:buClr>
              <a:buSzPct val="55000"/>
              <a:buFont typeface="Wingdings" pitchFamily="2" charset="2"/>
              <a:buChar char="n"/>
            </a:pPr>
            <a:r>
              <a:rPr kumimoji="1" lang="zh-CN" altLang="en-US" sz="2400">
                <a:latin typeface="隶书" pitchFamily="49" charset="-122"/>
                <a:ea typeface="隶书" pitchFamily="49" charset="-122"/>
              </a:rPr>
              <a:t>气相掺杂 </a:t>
            </a:r>
          </a:p>
          <a:p>
            <a:pPr lvl="1">
              <a:spcBef>
                <a:spcPct val="20000"/>
              </a:spcBef>
              <a:buClr>
                <a:schemeClr val="hlink"/>
              </a:buClr>
              <a:buSzPct val="55000"/>
              <a:buFont typeface="Wingdings" pitchFamily="2" charset="2"/>
              <a:buChar char="n"/>
            </a:pPr>
            <a:r>
              <a:rPr kumimoji="1" lang="zh-CN" altLang="en-US" sz="2400">
                <a:latin typeface="隶书" pitchFamily="49" charset="-122"/>
                <a:ea typeface="隶书" pitchFamily="49" charset="-122"/>
              </a:rPr>
              <a:t>中子辐照（</a:t>
            </a:r>
            <a:r>
              <a:rPr kumimoji="1" lang="en-US" altLang="zh-CN" sz="2400">
                <a:latin typeface="隶书" pitchFamily="49" charset="-122"/>
                <a:ea typeface="隶书" pitchFamily="49" charset="-122"/>
              </a:rPr>
              <a:t>NTD</a:t>
            </a:r>
            <a:r>
              <a:rPr kumimoji="1" lang="zh-CN" altLang="en-US" sz="2400">
                <a:latin typeface="隶书" pitchFamily="49" charset="-122"/>
                <a:ea typeface="隶书" pitchFamily="49" charset="-122"/>
              </a:rPr>
              <a:t>）掺杂</a:t>
            </a:r>
            <a:r>
              <a:rPr kumimoji="1" lang="en-US" altLang="zh-CN" sz="2400">
                <a:latin typeface="Times New Roman"/>
                <a:ea typeface="隶书" pitchFamily="49" charset="-122"/>
              </a:rPr>
              <a:t>—</a:t>
            </a:r>
            <a:r>
              <a:rPr kumimoji="1" lang="zh-CN" altLang="en-US" sz="2400">
                <a:latin typeface="隶书" pitchFamily="49" charset="-122"/>
                <a:ea typeface="隶书" pitchFamily="49" charset="-122"/>
              </a:rPr>
              <a:t>中子嬗变掺杂技术。</a:t>
            </a:r>
          </a:p>
        </p:txBody>
      </p:sp>
      <p:sp>
        <p:nvSpPr>
          <p:cNvPr id="1467400" name="Rectangle 8"/>
          <p:cNvSpPr>
            <a:spLocks noChangeArrowheads="1"/>
          </p:cNvSpPr>
          <p:nvPr/>
        </p:nvSpPr>
        <p:spPr bwMode="auto">
          <a:xfrm>
            <a:off x="755650" y="2924175"/>
            <a:ext cx="1887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a:latin typeface="Tahoma" pitchFamily="34" charset="0"/>
                <a:ea typeface="宋体" pitchFamily="2" charset="-122"/>
              </a:rPr>
              <a:t>B</a:t>
            </a:r>
            <a:r>
              <a:rPr kumimoji="1" lang="zh-CN" altLang="en-US" sz="2400">
                <a:latin typeface="Tahoma" pitchFamily="34" charset="0"/>
                <a:ea typeface="宋体" pitchFamily="2" charset="-122"/>
              </a:rPr>
              <a:t>：</a:t>
            </a:r>
            <a:r>
              <a:rPr kumimoji="1" lang="zh-CN" altLang="en-US" sz="2400" b="1">
                <a:latin typeface="Tahoma" pitchFamily="34" charset="0"/>
                <a:ea typeface="宋体" pitchFamily="2" charset="-122"/>
              </a:rPr>
              <a:t>掺杂方式</a:t>
            </a:r>
          </a:p>
        </p:txBody>
      </p:sp>
    </p:spTree>
    <p:extLst>
      <p:ext uri="{BB962C8B-B14F-4D97-AF65-F5344CB8AC3E}">
        <p14:creationId xmlns:p14="http://schemas.microsoft.com/office/powerpoint/2010/main" val="31810865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0423">
                                            <p:txEl>
                                              <p:pRg st="0" end="0"/>
                                            </p:txEl>
                                          </p:spTgt>
                                        </p:tgtEl>
                                        <p:attrNameLst>
                                          <p:attrName>style.visibility</p:attrName>
                                        </p:attrNameLst>
                                      </p:cBhvr>
                                      <p:to>
                                        <p:strVal val="visible"/>
                                      </p:to>
                                    </p:set>
                                    <p:anim calcmode="lin" valueType="num">
                                      <p:cBhvr additive="base">
                                        <p:cTn id="7" dur="500" fill="hold"/>
                                        <p:tgtEl>
                                          <p:spTgt spid="7004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004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0423">
                                            <p:txEl>
                                              <p:pRg st="1" end="1"/>
                                            </p:txEl>
                                          </p:spTgt>
                                        </p:tgtEl>
                                        <p:attrNameLst>
                                          <p:attrName>style.visibility</p:attrName>
                                        </p:attrNameLst>
                                      </p:cBhvr>
                                      <p:to>
                                        <p:strVal val="visible"/>
                                      </p:to>
                                    </p:set>
                                    <p:anim calcmode="lin" valueType="num">
                                      <p:cBhvr additive="base">
                                        <p:cTn id="13" dur="500" fill="hold"/>
                                        <p:tgtEl>
                                          <p:spTgt spid="7004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04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00423">
                                            <p:txEl>
                                              <p:pRg st="2" end="2"/>
                                            </p:txEl>
                                          </p:spTgt>
                                        </p:tgtEl>
                                        <p:attrNameLst>
                                          <p:attrName>style.visibility</p:attrName>
                                        </p:attrNameLst>
                                      </p:cBhvr>
                                      <p:to>
                                        <p:strVal val="visible"/>
                                      </p:to>
                                    </p:set>
                                    <p:anim calcmode="lin" valueType="num">
                                      <p:cBhvr additive="base">
                                        <p:cTn id="19" dur="500" fill="hold"/>
                                        <p:tgtEl>
                                          <p:spTgt spid="7004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004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00423">
                                            <p:txEl>
                                              <p:pRg st="3" end="3"/>
                                            </p:txEl>
                                          </p:spTgt>
                                        </p:tgtEl>
                                        <p:attrNameLst>
                                          <p:attrName>style.visibility</p:attrName>
                                        </p:attrNameLst>
                                      </p:cBhvr>
                                      <p:to>
                                        <p:strVal val="visible"/>
                                      </p:to>
                                    </p:set>
                                    <p:anim calcmode="lin" valueType="num">
                                      <p:cBhvr additive="base">
                                        <p:cTn id="25" dur="500" fill="hold"/>
                                        <p:tgtEl>
                                          <p:spTgt spid="7004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004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00423">
                                            <p:txEl>
                                              <p:pRg st="4" end="4"/>
                                            </p:txEl>
                                          </p:spTgt>
                                        </p:tgtEl>
                                        <p:attrNameLst>
                                          <p:attrName>style.visibility</p:attrName>
                                        </p:attrNameLst>
                                      </p:cBhvr>
                                      <p:to>
                                        <p:strVal val="visible"/>
                                      </p:to>
                                    </p:set>
                                    <p:anim calcmode="lin" valueType="num">
                                      <p:cBhvr additive="base">
                                        <p:cTn id="31" dur="500" fill="hold"/>
                                        <p:tgtEl>
                                          <p:spTgt spid="7004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0042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3" grpId="0" build="p" bldLvl="3"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3"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4DE3506C-2B0D-4421-8230-4D0BFFA9FA82}" type="slidenum">
              <a:rPr lang="en-US" altLang="zh-CN" sz="1200">
                <a:ea typeface="宋体" pitchFamily="2" charset="-122"/>
              </a:rPr>
              <a:pPr algn="r">
                <a:buClrTx/>
                <a:buFontTx/>
                <a:buNone/>
              </a:pPr>
              <a:t>46</a:t>
            </a:fld>
            <a:endParaRPr lang="en-US" altLang="zh-CN" sz="1200">
              <a:ea typeface="宋体" pitchFamily="2" charset="-122"/>
            </a:endParaRPr>
          </a:p>
        </p:txBody>
      </p:sp>
      <p:sp>
        <p:nvSpPr>
          <p:cNvPr id="702467" name="Rectangle 3"/>
          <p:cNvSpPr>
            <a:spLocks noGrp="1" noChangeArrowheads="1"/>
          </p:cNvSpPr>
          <p:nvPr>
            <p:ph type="subTitle" idx="4294967295"/>
          </p:nvPr>
        </p:nvSpPr>
        <p:spPr>
          <a:xfrm>
            <a:off x="250825" y="1052513"/>
            <a:ext cx="5545138"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zh-CN" altLang="en-US" b="1" dirty="0">
                <a:solidFill>
                  <a:srgbClr val="0000CC"/>
                </a:solidFill>
                <a:effectLst>
                  <a:outerShdw blurRad="38100" dist="38100" dir="2700000" algn="tl">
                    <a:srgbClr val="C0C0C0"/>
                  </a:outerShdw>
                </a:effectLst>
              </a:rPr>
              <a:t>（</a:t>
            </a:r>
            <a:r>
              <a:rPr lang="en-US" altLang="zh-CN" b="1" dirty="0">
                <a:solidFill>
                  <a:srgbClr val="0000CC"/>
                </a:solidFill>
                <a:effectLst>
                  <a:outerShdw blurRad="38100" dist="38100" dir="2700000" algn="tl">
                    <a:srgbClr val="C0C0C0"/>
                  </a:outerShdw>
                </a:effectLst>
              </a:rPr>
              <a:t>2</a:t>
            </a:r>
            <a:r>
              <a:rPr lang="zh-CN" altLang="en-US" b="1" dirty="0">
                <a:solidFill>
                  <a:srgbClr val="0000CC"/>
                </a:solidFill>
                <a:effectLst>
                  <a:outerShdw blurRad="38100" dist="38100" dir="2700000" algn="tl">
                    <a:srgbClr val="C0C0C0"/>
                  </a:outerShdw>
                </a:effectLst>
              </a:rPr>
              <a:t>）晶体生长</a:t>
            </a:r>
          </a:p>
        </p:txBody>
      </p:sp>
      <p:sp>
        <p:nvSpPr>
          <p:cNvPr id="1469446" name="Rectangle 4"/>
          <p:cNvSpPr>
            <a:spLocks noChangeArrowheads="1"/>
          </p:cNvSpPr>
          <p:nvPr/>
        </p:nvSpPr>
        <p:spPr bwMode="auto">
          <a:xfrm>
            <a:off x="611188" y="17907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latin typeface="Tahoma" pitchFamily="34" charset="0"/>
                <a:ea typeface="宋体" pitchFamily="2" charset="-122"/>
                <a:cs typeface="Tahoma" pitchFamily="34" charset="0"/>
              </a:rPr>
              <a:t>⑥</a:t>
            </a:r>
            <a:r>
              <a:rPr kumimoji="1" lang="zh-CN" altLang="en-US" sz="2400" b="1">
                <a:solidFill>
                  <a:srgbClr val="800000"/>
                </a:solidFill>
                <a:latin typeface="Tahoma" pitchFamily="34" charset="0"/>
                <a:ea typeface="宋体" pitchFamily="2" charset="-122"/>
                <a:cs typeface="Tahoma" pitchFamily="34" charset="0"/>
              </a:rPr>
              <a:t>掺杂</a:t>
            </a:r>
          </a:p>
        </p:txBody>
      </p:sp>
      <p:sp>
        <p:nvSpPr>
          <p:cNvPr id="702471" name="Rectangle 7"/>
          <p:cNvSpPr>
            <a:spLocks noChangeArrowheads="1"/>
          </p:cNvSpPr>
          <p:nvPr/>
        </p:nvSpPr>
        <p:spPr bwMode="auto">
          <a:xfrm>
            <a:off x="468313" y="4221163"/>
            <a:ext cx="8094662"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nSpc>
                <a:spcPct val="110000"/>
              </a:lnSpc>
              <a:spcBef>
                <a:spcPct val="20000"/>
              </a:spcBef>
              <a:buClr>
                <a:schemeClr val="folHlink"/>
              </a:buClr>
              <a:buSzPct val="60000"/>
              <a:buFont typeface="Wingdings" pitchFamily="2" charset="2"/>
              <a:buNone/>
            </a:pPr>
            <a:r>
              <a:rPr kumimoji="1" lang="zh-CN" altLang="en-US" sz="2400">
                <a:solidFill>
                  <a:schemeClr val="hlink"/>
                </a:solidFill>
                <a:latin typeface="Tahoma" pitchFamily="34" charset="0"/>
                <a:ea typeface="隶书" pitchFamily="49" charset="-122"/>
              </a:rPr>
              <a:t>将杂质元素先制成硅的合金（如硅锑合金，硅硼合金），再按所需的计量掺入合金。</a:t>
            </a:r>
          </a:p>
          <a:p>
            <a:pPr>
              <a:lnSpc>
                <a:spcPct val="110000"/>
              </a:lnSpc>
              <a:spcBef>
                <a:spcPct val="20000"/>
              </a:spcBef>
              <a:buClr>
                <a:schemeClr val="folHlink"/>
              </a:buClr>
              <a:buSzPct val="60000"/>
              <a:buFont typeface="Wingdings" pitchFamily="2" charset="2"/>
              <a:buChar char="n"/>
            </a:pPr>
            <a:r>
              <a:rPr kumimoji="1" lang="zh-CN" altLang="en-US" sz="2400">
                <a:solidFill>
                  <a:schemeClr val="hlink"/>
                </a:solidFill>
                <a:latin typeface="Tahoma" pitchFamily="34" charset="0"/>
                <a:ea typeface="隶书" pitchFamily="49" charset="-122"/>
              </a:rPr>
              <a:t>这种方法适于制备一般浓度的掺杂。</a:t>
            </a:r>
          </a:p>
        </p:txBody>
      </p:sp>
      <p:sp>
        <p:nvSpPr>
          <p:cNvPr id="702472" name="Rectangle 8"/>
          <p:cNvSpPr>
            <a:spLocks noChangeArrowheads="1"/>
          </p:cNvSpPr>
          <p:nvPr/>
        </p:nvSpPr>
        <p:spPr bwMode="auto">
          <a:xfrm>
            <a:off x="582613" y="3716338"/>
            <a:ext cx="241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rgbClr val="33CC33"/>
                </a:solidFill>
                <a:latin typeface="Tahoma" pitchFamily="34" charset="0"/>
                <a:ea typeface="宋体" pitchFamily="2" charset="-122"/>
              </a:rPr>
              <a:t>B2</a:t>
            </a:r>
            <a:r>
              <a:rPr kumimoji="1" lang="zh-CN" altLang="en-US" sz="2400" b="1">
                <a:solidFill>
                  <a:srgbClr val="33CC33"/>
                </a:solidFill>
                <a:latin typeface="Tahoma" pitchFamily="34" charset="0"/>
                <a:ea typeface="宋体" pitchFamily="2" charset="-122"/>
              </a:rPr>
              <a:t>：母合金掺杂</a:t>
            </a:r>
          </a:p>
        </p:txBody>
      </p:sp>
      <p:sp>
        <p:nvSpPr>
          <p:cNvPr id="702473" name="Text Box 9"/>
          <p:cNvSpPr txBox="1">
            <a:spLocks noChangeArrowheads="1"/>
          </p:cNvSpPr>
          <p:nvPr/>
        </p:nvSpPr>
        <p:spPr bwMode="auto">
          <a:xfrm>
            <a:off x="539750" y="2638425"/>
            <a:ext cx="2035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lang="en-US" altLang="zh-CN" sz="2400" b="1">
                <a:solidFill>
                  <a:srgbClr val="33CC33"/>
                </a:solidFill>
                <a:latin typeface="Garamond" pitchFamily="18" charset="0"/>
                <a:ea typeface="宋体" pitchFamily="2" charset="-122"/>
              </a:rPr>
              <a:t>B1</a:t>
            </a:r>
            <a:r>
              <a:rPr lang="zh-CN" altLang="en-US" sz="2400" b="1">
                <a:solidFill>
                  <a:srgbClr val="33CC33"/>
                </a:solidFill>
                <a:latin typeface="Garamond" pitchFamily="18" charset="0"/>
                <a:ea typeface="宋体" pitchFamily="2" charset="-122"/>
              </a:rPr>
              <a:t>：直接掺杂</a:t>
            </a:r>
          </a:p>
        </p:txBody>
      </p:sp>
      <p:sp>
        <p:nvSpPr>
          <p:cNvPr id="1469450" name="Text Box 10"/>
          <p:cNvSpPr txBox="1">
            <a:spLocks noChangeArrowheads="1"/>
          </p:cNvSpPr>
          <p:nvPr/>
        </p:nvSpPr>
        <p:spPr bwMode="auto">
          <a:xfrm>
            <a:off x="1116013" y="31416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endParaRPr lang="zh-CN" altLang="zh-CN" sz="1800">
              <a:latin typeface="Garamond" pitchFamily="18" charset="0"/>
              <a:ea typeface="宋体" pitchFamily="2" charset="-122"/>
            </a:endParaRPr>
          </a:p>
        </p:txBody>
      </p:sp>
      <p:sp>
        <p:nvSpPr>
          <p:cNvPr id="702475" name="Text Box 11"/>
          <p:cNvSpPr txBox="1">
            <a:spLocks noChangeArrowheads="1"/>
          </p:cNvSpPr>
          <p:nvPr/>
        </p:nvSpPr>
        <p:spPr bwMode="auto">
          <a:xfrm>
            <a:off x="395288" y="3141663"/>
            <a:ext cx="856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lang="zh-CN" altLang="en-US">
                <a:solidFill>
                  <a:schemeClr val="hlink"/>
                </a:solidFill>
                <a:latin typeface="Garamond" pitchFamily="18" charset="0"/>
                <a:ea typeface="隶书" pitchFamily="49" charset="-122"/>
              </a:rPr>
              <a:t>在晶体生长时，将一定量的杂质原子加入熔融液中，以获得所需的掺杂浓度</a:t>
            </a:r>
          </a:p>
        </p:txBody>
      </p:sp>
    </p:spTree>
    <p:extLst>
      <p:ext uri="{BB962C8B-B14F-4D97-AF65-F5344CB8AC3E}">
        <p14:creationId xmlns:p14="http://schemas.microsoft.com/office/powerpoint/2010/main" val="36848724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2473"/>
                                        </p:tgtEl>
                                        <p:attrNameLst>
                                          <p:attrName>style.visibility</p:attrName>
                                        </p:attrNameLst>
                                      </p:cBhvr>
                                      <p:to>
                                        <p:strVal val="visible"/>
                                      </p:to>
                                    </p:set>
                                    <p:anim calcmode="lin" valueType="num">
                                      <p:cBhvr additive="base">
                                        <p:cTn id="7" dur="500" fill="hold"/>
                                        <p:tgtEl>
                                          <p:spTgt spid="702473"/>
                                        </p:tgtEl>
                                        <p:attrNameLst>
                                          <p:attrName>ppt_x</p:attrName>
                                        </p:attrNameLst>
                                      </p:cBhvr>
                                      <p:tavLst>
                                        <p:tav tm="0">
                                          <p:val>
                                            <p:strVal val="0-#ppt_w/2"/>
                                          </p:val>
                                        </p:tav>
                                        <p:tav tm="100000">
                                          <p:val>
                                            <p:strVal val="#ppt_x"/>
                                          </p:val>
                                        </p:tav>
                                      </p:tavLst>
                                    </p:anim>
                                    <p:anim calcmode="lin" valueType="num">
                                      <p:cBhvr additive="base">
                                        <p:cTn id="8" dur="500" fill="hold"/>
                                        <p:tgtEl>
                                          <p:spTgt spid="70247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702475"/>
                                        </p:tgtEl>
                                        <p:attrNameLst>
                                          <p:attrName>style.visibility</p:attrName>
                                        </p:attrNameLst>
                                      </p:cBhvr>
                                      <p:to>
                                        <p:strVal val="visible"/>
                                      </p:to>
                                    </p:set>
                                    <p:anim calcmode="discrete" valueType="clr">
                                      <p:cBhvr override="childStyle">
                                        <p:cTn id="13" dur="80"/>
                                        <p:tgtEl>
                                          <p:spTgt spid="702475"/>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702475"/>
                                        </p:tgtEl>
                                        <p:attrNameLst>
                                          <p:attrName>fillcolor</p:attrName>
                                        </p:attrNameLst>
                                      </p:cBhvr>
                                      <p:tavLst>
                                        <p:tav tm="0">
                                          <p:val>
                                            <p:clrVal>
                                              <a:schemeClr val="accent2"/>
                                            </p:clrVal>
                                          </p:val>
                                        </p:tav>
                                        <p:tav tm="50000">
                                          <p:val>
                                            <p:clrVal>
                                              <a:schemeClr val="hlink"/>
                                            </p:clrVal>
                                          </p:val>
                                        </p:tav>
                                      </p:tavLst>
                                    </p:anim>
                                    <p:set>
                                      <p:cBhvr>
                                        <p:cTn id="15" dur="80"/>
                                        <p:tgtEl>
                                          <p:spTgt spid="702475"/>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702472"/>
                                        </p:tgtEl>
                                        <p:attrNameLst>
                                          <p:attrName>style.visibility</p:attrName>
                                        </p:attrNameLst>
                                      </p:cBhvr>
                                      <p:to>
                                        <p:strVal val="visible"/>
                                      </p:to>
                                    </p:set>
                                    <p:anim calcmode="lin" valueType="num">
                                      <p:cBhvr additive="base">
                                        <p:cTn id="20" dur="500" fill="hold"/>
                                        <p:tgtEl>
                                          <p:spTgt spid="702472"/>
                                        </p:tgtEl>
                                        <p:attrNameLst>
                                          <p:attrName>ppt_x</p:attrName>
                                        </p:attrNameLst>
                                      </p:cBhvr>
                                      <p:tavLst>
                                        <p:tav tm="0">
                                          <p:val>
                                            <p:strVal val="0-#ppt_w/2"/>
                                          </p:val>
                                        </p:tav>
                                        <p:tav tm="100000">
                                          <p:val>
                                            <p:strVal val="#ppt_x"/>
                                          </p:val>
                                        </p:tav>
                                      </p:tavLst>
                                    </p:anim>
                                    <p:anim calcmode="lin" valueType="num">
                                      <p:cBhvr additive="base">
                                        <p:cTn id="21" dur="500" fill="hold"/>
                                        <p:tgtEl>
                                          <p:spTgt spid="702472"/>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02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71" grpId="0"/>
      <p:bldP spid="702472" grpId="0"/>
      <p:bldP spid="702473" grpId="0"/>
      <p:bldP spid="70247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1"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4CC32927-A8F5-44CD-84E5-A216356927EE}" type="slidenum">
              <a:rPr lang="en-US" altLang="zh-CN" sz="1200">
                <a:ea typeface="宋体" pitchFamily="2" charset="-122"/>
              </a:rPr>
              <a:pPr algn="r">
                <a:buClrTx/>
                <a:buFontTx/>
                <a:buNone/>
              </a:pPr>
              <a:t>47</a:t>
            </a:fld>
            <a:endParaRPr lang="en-US" altLang="zh-CN" sz="1200">
              <a:ea typeface="宋体" pitchFamily="2" charset="-122"/>
            </a:endParaRPr>
          </a:p>
        </p:txBody>
      </p:sp>
      <p:sp>
        <p:nvSpPr>
          <p:cNvPr id="704515" name="Rectangle 3"/>
          <p:cNvSpPr>
            <a:spLocks noGrp="1" noChangeArrowheads="1"/>
          </p:cNvSpPr>
          <p:nvPr>
            <p:ph type="subTitle" idx="4294967295"/>
          </p:nvPr>
        </p:nvSpPr>
        <p:spPr>
          <a:xfrm>
            <a:off x="241300" y="1000125"/>
            <a:ext cx="5543550" cy="533400"/>
          </a:xfrm>
        </p:spPr>
        <p:txBody>
          <a:bodyPr>
            <a:normAutofit fontScale="92500" lnSpcReduction="20000"/>
          </a:bodyPr>
          <a:lstStyle/>
          <a:p>
            <a:pPr marL="0" indent="0" algn="just">
              <a:buFont typeface="Wingdings 2" pitchFamily="18" charset="2"/>
              <a:buNone/>
            </a:pPr>
            <a:r>
              <a:rPr lang="zh-CN" altLang="en-US" sz="3600" b="1" dirty="0" smtClean="0">
                <a:solidFill>
                  <a:srgbClr val="0000CC"/>
                </a:solidFill>
                <a:effectLst>
                  <a:outerShdw blurRad="38100" dist="38100" dir="2700000" algn="tl">
                    <a:srgbClr val="C0C0C0"/>
                  </a:outerShdw>
                </a:effectLst>
              </a:rPr>
              <a:t>晶</a:t>
            </a:r>
            <a:r>
              <a:rPr lang="zh-CN" altLang="en-US" sz="3600" b="1" dirty="0">
                <a:solidFill>
                  <a:srgbClr val="0000CC"/>
                </a:solidFill>
                <a:effectLst>
                  <a:outerShdw blurRad="38100" dist="38100" dir="2700000" algn="tl">
                    <a:srgbClr val="C0C0C0"/>
                  </a:outerShdw>
                </a:effectLst>
              </a:rPr>
              <a:t>圆制备</a:t>
            </a:r>
            <a:r>
              <a:rPr lang="zh-CN" altLang="en-US" b="1" dirty="0">
                <a:solidFill>
                  <a:srgbClr val="0000CC"/>
                </a:solidFill>
                <a:effectLst>
                  <a:outerShdw blurRad="38100" dist="38100" dir="2700000" algn="tl">
                    <a:srgbClr val="C0C0C0"/>
                  </a:outerShdw>
                </a:effectLst>
              </a:rPr>
              <a:t>（</a:t>
            </a:r>
            <a:r>
              <a:rPr lang="en-US" altLang="zh-CN" b="1" dirty="0">
                <a:solidFill>
                  <a:srgbClr val="0000CC"/>
                </a:solidFill>
                <a:effectLst>
                  <a:outerShdw blurRad="38100" dist="38100" dir="2700000" algn="tl">
                    <a:srgbClr val="C0C0C0"/>
                  </a:outerShdw>
                </a:effectLst>
              </a:rPr>
              <a:t>2</a:t>
            </a:r>
            <a:r>
              <a:rPr lang="zh-CN" altLang="en-US" b="1" dirty="0">
                <a:solidFill>
                  <a:srgbClr val="0000CC"/>
                </a:solidFill>
                <a:effectLst>
                  <a:outerShdw blurRad="38100" dist="38100" dir="2700000" algn="tl">
                    <a:srgbClr val="C0C0C0"/>
                  </a:outerShdw>
                </a:effectLst>
              </a:rPr>
              <a:t>）晶体生长</a:t>
            </a:r>
          </a:p>
        </p:txBody>
      </p:sp>
      <p:sp>
        <p:nvSpPr>
          <p:cNvPr id="1471494" name="Rectangle 4"/>
          <p:cNvSpPr>
            <a:spLocks noChangeArrowheads="1"/>
          </p:cNvSpPr>
          <p:nvPr/>
        </p:nvSpPr>
        <p:spPr bwMode="auto">
          <a:xfrm>
            <a:off x="746125" y="19335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en-US" altLang="zh-CN" sz="2400" b="1">
                <a:solidFill>
                  <a:srgbClr val="800000"/>
                </a:solidFill>
                <a:latin typeface="Tahoma" pitchFamily="34" charset="0"/>
                <a:ea typeface="宋体" pitchFamily="2" charset="-122"/>
                <a:cs typeface="Tahoma" pitchFamily="34" charset="0"/>
              </a:rPr>
              <a:t>⑥</a:t>
            </a:r>
            <a:r>
              <a:rPr kumimoji="1" lang="zh-CN" altLang="en-US" sz="2400" b="1">
                <a:solidFill>
                  <a:srgbClr val="800000"/>
                </a:solidFill>
                <a:latin typeface="Tahoma" pitchFamily="34" charset="0"/>
                <a:ea typeface="宋体" pitchFamily="2" charset="-122"/>
                <a:cs typeface="Tahoma" pitchFamily="34" charset="0"/>
              </a:rPr>
              <a:t>掺杂</a:t>
            </a:r>
          </a:p>
        </p:txBody>
      </p:sp>
      <p:sp>
        <p:nvSpPr>
          <p:cNvPr id="704519" name="Rectangle 7"/>
          <p:cNvSpPr>
            <a:spLocks noChangeArrowheads="1"/>
          </p:cNvSpPr>
          <p:nvPr/>
        </p:nvSpPr>
        <p:spPr bwMode="auto">
          <a:xfrm>
            <a:off x="509588" y="3333750"/>
            <a:ext cx="83820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spcBef>
                <a:spcPct val="20000"/>
              </a:spcBef>
              <a:buClr>
                <a:schemeClr val="folHlink"/>
              </a:buClr>
              <a:buSzPct val="60000"/>
              <a:buFont typeface="Wingdings" pitchFamily="2" charset="2"/>
              <a:buChar char="n"/>
            </a:pPr>
            <a:r>
              <a:rPr kumimoji="1" lang="zh-CN" altLang="en-US" sz="2400">
                <a:latin typeface="隶书" pitchFamily="49" charset="-122"/>
                <a:ea typeface="隶书" pitchFamily="49" charset="-122"/>
              </a:rPr>
              <a:t>硅有三种同位素：</a:t>
            </a:r>
            <a:r>
              <a:rPr kumimoji="1" lang="en-US" altLang="zh-CN" sz="2400" baseline="30000">
                <a:latin typeface="隶书" pitchFamily="49" charset="-122"/>
                <a:ea typeface="隶书" pitchFamily="49" charset="-122"/>
              </a:rPr>
              <a:t>28</a:t>
            </a:r>
            <a:r>
              <a:rPr kumimoji="1" lang="en-US" altLang="zh-CN" sz="2400">
                <a:latin typeface="隶书" pitchFamily="49" charset="-122"/>
                <a:ea typeface="隶书" pitchFamily="49" charset="-122"/>
              </a:rPr>
              <a:t>Si  92.2% , </a:t>
            </a:r>
            <a:r>
              <a:rPr kumimoji="1" lang="en-US" altLang="zh-CN" sz="2400" baseline="30000">
                <a:latin typeface="隶书" pitchFamily="49" charset="-122"/>
                <a:ea typeface="隶书" pitchFamily="49" charset="-122"/>
              </a:rPr>
              <a:t>29</a:t>
            </a:r>
            <a:r>
              <a:rPr kumimoji="1" lang="en-US" altLang="zh-CN" sz="2400">
                <a:latin typeface="隶书" pitchFamily="49" charset="-122"/>
                <a:ea typeface="隶书" pitchFamily="49" charset="-122"/>
              </a:rPr>
              <a:t>Si 4.7% ,</a:t>
            </a:r>
            <a:r>
              <a:rPr kumimoji="1" lang="en-US" altLang="zh-CN" sz="2400" baseline="30000">
                <a:latin typeface="隶书" pitchFamily="49" charset="-122"/>
                <a:ea typeface="隶书" pitchFamily="49" charset="-122"/>
              </a:rPr>
              <a:t>30</a:t>
            </a:r>
            <a:r>
              <a:rPr kumimoji="1" lang="en-US" altLang="zh-CN" sz="2400">
                <a:latin typeface="隶书" pitchFamily="49" charset="-122"/>
                <a:ea typeface="隶书" pitchFamily="49" charset="-122"/>
              </a:rPr>
              <a:t>Si  3.0%</a:t>
            </a:r>
            <a:r>
              <a:rPr kumimoji="1" lang="zh-CN" altLang="en-US" sz="2400">
                <a:latin typeface="隶书" pitchFamily="49" charset="-122"/>
                <a:ea typeface="隶书" pitchFamily="49" charset="-122"/>
              </a:rPr>
              <a:t>，其中</a:t>
            </a:r>
            <a:r>
              <a:rPr kumimoji="1" lang="en-US" altLang="zh-CN" sz="2400" baseline="30000">
                <a:latin typeface="隶书" pitchFamily="49" charset="-122"/>
                <a:ea typeface="隶书" pitchFamily="49" charset="-122"/>
              </a:rPr>
              <a:t>30</a:t>
            </a:r>
            <a:r>
              <a:rPr kumimoji="1" lang="en-US" altLang="zh-CN" sz="2400">
                <a:latin typeface="隶书" pitchFamily="49" charset="-122"/>
                <a:ea typeface="隶书" pitchFamily="49" charset="-122"/>
              </a:rPr>
              <a:t>Si</a:t>
            </a:r>
            <a:r>
              <a:rPr kumimoji="1" lang="zh-CN" altLang="en-US" sz="2400">
                <a:latin typeface="隶书" pitchFamily="49" charset="-122"/>
                <a:ea typeface="隶书" pitchFamily="49" charset="-122"/>
              </a:rPr>
              <a:t>有中子嬗变现象：</a:t>
            </a:r>
          </a:p>
          <a:p>
            <a:pPr>
              <a:spcBef>
                <a:spcPct val="20000"/>
              </a:spcBef>
              <a:buClr>
                <a:schemeClr val="folHlink"/>
              </a:buClr>
              <a:buSzPct val="60000"/>
              <a:buFont typeface="Wingdings" pitchFamily="2" charset="2"/>
              <a:buNone/>
            </a:pPr>
            <a:r>
              <a:rPr kumimoji="1" lang="zh-CN" altLang="en-US" sz="2400">
                <a:latin typeface="隶书" pitchFamily="49" charset="-122"/>
                <a:ea typeface="隶书" pitchFamily="49" charset="-122"/>
              </a:rPr>
              <a:t>        </a:t>
            </a:r>
            <a:r>
              <a:rPr kumimoji="1" lang="en-US" altLang="zh-CN" sz="2400" baseline="30000">
                <a:latin typeface="隶书" pitchFamily="49" charset="-122"/>
                <a:ea typeface="隶书" pitchFamily="49" charset="-122"/>
              </a:rPr>
              <a:t>30</a:t>
            </a:r>
            <a:r>
              <a:rPr kumimoji="1" lang="en-US" altLang="zh-CN" sz="2400">
                <a:latin typeface="隶书" pitchFamily="49" charset="-122"/>
                <a:ea typeface="隶书" pitchFamily="49" charset="-122"/>
              </a:rPr>
              <a:t>Si              </a:t>
            </a:r>
            <a:r>
              <a:rPr kumimoji="1" lang="en-US" altLang="zh-CN" sz="2400" baseline="30000">
                <a:latin typeface="隶书" pitchFamily="49" charset="-122"/>
                <a:ea typeface="隶书" pitchFamily="49" charset="-122"/>
              </a:rPr>
              <a:t>31</a:t>
            </a:r>
            <a:r>
              <a:rPr kumimoji="1" lang="en-US" altLang="zh-CN" sz="2400">
                <a:latin typeface="隶书" pitchFamily="49" charset="-122"/>
                <a:ea typeface="隶书" pitchFamily="49" charset="-122"/>
              </a:rPr>
              <a:t>Si+α</a:t>
            </a:r>
            <a:endParaRPr kumimoji="1" lang="en-US" altLang="zh-CN" sz="2400" baseline="30000">
              <a:latin typeface="隶书" pitchFamily="49" charset="-122"/>
              <a:ea typeface="隶书" pitchFamily="49" charset="-122"/>
            </a:endParaRPr>
          </a:p>
          <a:p>
            <a:pPr>
              <a:spcBef>
                <a:spcPct val="20000"/>
              </a:spcBef>
              <a:buClr>
                <a:schemeClr val="folHlink"/>
              </a:buClr>
              <a:buSzPct val="60000"/>
              <a:buFont typeface="Wingdings" pitchFamily="2" charset="2"/>
              <a:buNone/>
            </a:pPr>
            <a:r>
              <a:rPr kumimoji="1" lang="en-US" altLang="zh-CN" sz="2400" baseline="30000">
                <a:latin typeface="隶书" pitchFamily="49" charset="-122"/>
                <a:ea typeface="隶书" pitchFamily="49" charset="-122"/>
              </a:rPr>
              <a:t>            31</a:t>
            </a:r>
            <a:r>
              <a:rPr kumimoji="1" lang="en-US" altLang="zh-CN" sz="2400">
                <a:latin typeface="隶书" pitchFamily="49" charset="-122"/>
                <a:ea typeface="隶书" pitchFamily="49" charset="-122"/>
              </a:rPr>
              <a:t>Si              </a:t>
            </a:r>
            <a:r>
              <a:rPr kumimoji="1" lang="en-US" altLang="zh-CN" sz="2400" baseline="30000">
                <a:solidFill>
                  <a:schemeClr val="hlink"/>
                </a:solidFill>
                <a:latin typeface="隶书" pitchFamily="49" charset="-122"/>
                <a:ea typeface="隶书" pitchFamily="49" charset="-122"/>
              </a:rPr>
              <a:t>31</a:t>
            </a:r>
            <a:r>
              <a:rPr kumimoji="1" lang="en-US" altLang="zh-CN" sz="2400">
                <a:solidFill>
                  <a:schemeClr val="hlink"/>
                </a:solidFill>
                <a:latin typeface="隶书" pitchFamily="49" charset="-122"/>
                <a:ea typeface="隶书" pitchFamily="49" charset="-122"/>
              </a:rPr>
              <a:t>P</a:t>
            </a:r>
            <a:r>
              <a:rPr kumimoji="1" lang="en-US" altLang="zh-CN" sz="2400">
                <a:latin typeface="隶书" pitchFamily="49" charset="-122"/>
                <a:ea typeface="隶书" pitchFamily="49" charset="-122"/>
              </a:rPr>
              <a:t>+β</a:t>
            </a:r>
          </a:p>
          <a:p>
            <a:pPr>
              <a:spcBef>
                <a:spcPct val="20000"/>
              </a:spcBef>
              <a:buClr>
                <a:schemeClr val="folHlink"/>
              </a:buClr>
              <a:buSzPct val="60000"/>
              <a:buFont typeface="Wingdings" pitchFamily="2" charset="2"/>
              <a:buChar char="n"/>
            </a:pPr>
            <a:r>
              <a:rPr kumimoji="1" lang="en-US" altLang="zh-CN" sz="2400" baseline="30000">
                <a:latin typeface="隶书" pitchFamily="49" charset="-122"/>
                <a:ea typeface="隶书" pitchFamily="49" charset="-122"/>
              </a:rPr>
              <a:t>31</a:t>
            </a:r>
            <a:r>
              <a:rPr kumimoji="1" lang="en-US" altLang="zh-CN" sz="2400">
                <a:latin typeface="隶书" pitchFamily="49" charset="-122"/>
                <a:ea typeface="隶书" pitchFamily="49" charset="-122"/>
              </a:rPr>
              <a:t>P</a:t>
            </a:r>
            <a:r>
              <a:rPr kumimoji="1" lang="zh-CN" altLang="en-US" sz="2400">
                <a:latin typeface="隶书" pitchFamily="49" charset="-122"/>
                <a:ea typeface="隶书" pitchFamily="49" charset="-122"/>
              </a:rPr>
              <a:t>是稳定的施主杂质，对单晶棒进行中子辐照，就能获得均匀的</a:t>
            </a:r>
            <a:r>
              <a:rPr kumimoji="1" lang="en-US" altLang="zh-CN" sz="2400">
                <a:latin typeface="隶书" pitchFamily="49" charset="-122"/>
                <a:ea typeface="隶书" pitchFamily="49" charset="-122"/>
              </a:rPr>
              <a:t>n</a:t>
            </a:r>
            <a:r>
              <a:rPr kumimoji="1" lang="zh-CN" altLang="en-US" sz="2400">
                <a:latin typeface="隶书" pitchFamily="49" charset="-122"/>
                <a:ea typeface="隶书" pitchFamily="49" charset="-122"/>
              </a:rPr>
              <a:t>型硅。</a:t>
            </a:r>
            <a:endParaRPr kumimoji="1" lang="en-US" altLang="zh-CN" sz="2400">
              <a:latin typeface="隶书" pitchFamily="49" charset="-122"/>
              <a:ea typeface="隶书" pitchFamily="49" charset="-122"/>
            </a:endParaRPr>
          </a:p>
        </p:txBody>
      </p:sp>
      <p:sp>
        <p:nvSpPr>
          <p:cNvPr id="704520" name="Rectangle 8"/>
          <p:cNvSpPr>
            <a:spLocks noChangeArrowheads="1"/>
          </p:cNvSpPr>
          <p:nvPr/>
        </p:nvSpPr>
        <p:spPr bwMode="auto">
          <a:xfrm>
            <a:off x="531813" y="2519363"/>
            <a:ext cx="3983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rgbClr val="33CC33"/>
                </a:solidFill>
                <a:latin typeface="Tahoma" pitchFamily="34" charset="0"/>
                <a:ea typeface="宋体" pitchFamily="2" charset="-122"/>
              </a:rPr>
              <a:t>B2</a:t>
            </a:r>
            <a:r>
              <a:rPr kumimoji="1" lang="zh-CN" altLang="en-US" sz="2400" b="1">
                <a:solidFill>
                  <a:srgbClr val="33CC33"/>
                </a:solidFill>
                <a:latin typeface="Tahoma" pitchFamily="34" charset="0"/>
                <a:ea typeface="宋体" pitchFamily="2" charset="-122"/>
              </a:rPr>
              <a:t>：中子辐照（</a:t>
            </a:r>
            <a:r>
              <a:rPr kumimoji="1" lang="en-US" altLang="zh-CN" sz="2400" b="1">
                <a:solidFill>
                  <a:srgbClr val="33CC33"/>
                </a:solidFill>
                <a:latin typeface="Tahoma" pitchFamily="34" charset="0"/>
                <a:ea typeface="宋体" pitchFamily="2" charset="-122"/>
              </a:rPr>
              <a:t>NTD</a:t>
            </a:r>
            <a:r>
              <a:rPr kumimoji="1" lang="zh-CN" altLang="en-US" sz="2400" b="1">
                <a:solidFill>
                  <a:srgbClr val="33CC33"/>
                </a:solidFill>
                <a:latin typeface="Tahoma" pitchFamily="34" charset="0"/>
                <a:ea typeface="宋体" pitchFamily="2" charset="-122"/>
              </a:rPr>
              <a:t>）掺杂</a:t>
            </a:r>
          </a:p>
        </p:txBody>
      </p:sp>
    </p:spTree>
    <p:extLst>
      <p:ext uri="{BB962C8B-B14F-4D97-AF65-F5344CB8AC3E}">
        <p14:creationId xmlns:p14="http://schemas.microsoft.com/office/powerpoint/2010/main" val="31461099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4520"/>
                                        </p:tgtEl>
                                        <p:attrNameLst>
                                          <p:attrName>style.visibility</p:attrName>
                                        </p:attrNameLst>
                                      </p:cBhvr>
                                      <p:to>
                                        <p:strVal val="visible"/>
                                      </p:to>
                                    </p:set>
                                    <p:anim calcmode="lin" valueType="num">
                                      <p:cBhvr additive="base">
                                        <p:cTn id="7" dur="500" fill="hold"/>
                                        <p:tgtEl>
                                          <p:spTgt spid="704520"/>
                                        </p:tgtEl>
                                        <p:attrNameLst>
                                          <p:attrName>ppt_x</p:attrName>
                                        </p:attrNameLst>
                                      </p:cBhvr>
                                      <p:tavLst>
                                        <p:tav tm="0">
                                          <p:val>
                                            <p:strVal val="0-#ppt_w/2"/>
                                          </p:val>
                                        </p:tav>
                                        <p:tav tm="100000">
                                          <p:val>
                                            <p:strVal val="#ppt_x"/>
                                          </p:val>
                                        </p:tav>
                                      </p:tavLst>
                                    </p:anim>
                                    <p:anim calcmode="lin" valueType="num">
                                      <p:cBhvr additive="base">
                                        <p:cTn id="8" dur="500" fill="hold"/>
                                        <p:tgtEl>
                                          <p:spTgt spid="7045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4519">
                                            <p:txEl>
                                              <p:pRg st="0" end="0"/>
                                            </p:txEl>
                                          </p:spTgt>
                                        </p:tgtEl>
                                        <p:attrNameLst>
                                          <p:attrName>style.visibility</p:attrName>
                                        </p:attrNameLst>
                                      </p:cBhvr>
                                      <p:to>
                                        <p:strVal val="visible"/>
                                      </p:to>
                                    </p:set>
                                    <p:anim calcmode="lin" valueType="num">
                                      <p:cBhvr additive="base">
                                        <p:cTn id="13" dur="500" fill="hold"/>
                                        <p:tgtEl>
                                          <p:spTgt spid="70451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45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04519">
                                            <p:txEl>
                                              <p:pRg st="1" end="1"/>
                                            </p:txEl>
                                          </p:spTgt>
                                        </p:tgtEl>
                                        <p:attrNameLst>
                                          <p:attrName>style.visibility</p:attrName>
                                        </p:attrNameLst>
                                      </p:cBhvr>
                                      <p:to>
                                        <p:strVal val="visible"/>
                                      </p:to>
                                    </p:set>
                                    <p:anim calcmode="lin" valueType="num">
                                      <p:cBhvr additive="base">
                                        <p:cTn id="19" dur="500" fill="hold"/>
                                        <p:tgtEl>
                                          <p:spTgt spid="70451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045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04519">
                                            <p:txEl>
                                              <p:pRg st="2" end="2"/>
                                            </p:txEl>
                                          </p:spTgt>
                                        </p:tgtEl>
                                        <p:attrNameLst>
                                          <p:attrName>style.visibility</p:attrName>
                                        </p:attrNameLst>
                                      </p:cBhvr>
                                      <p:to>
                                        <p:strVal val="visible"/>
                                      </p:to>
                                    </p:set>
                                    <p:anim calcmode="lin" valueType="num">
                                      <p:cBhvr additive="base">
                                        <p:cTn id="25" dur="500" fill="hold"/>
                                        <p:tgtEl>
                                          <p:spTgt spid="70451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045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04519">
                                            <p:txEl>
                                              <p:pRg st="3" end="3"/>
                                            </p:txEl>
                                          </p:spTgt>
                                        </p:tgtEl>
                                        <p:attrNameLst>
                                          <p:attrName>style.visibility</p:attrName>
                                        </p:attrNameLst>
                                      </p:cBhvr>
                                      <p:to>
                                        <p:strVal val="visible"/>
                                      </p:to>
                                    </p:set>
                                    <p:anim calcmode="lin" valueType="num">
                                      <p:cBhvr additive="base">
                                        <p:cTn id="31" dur="500" fill="hold"/>
                                        <p:tgtEl>
                                          <p:spTgt spid="70451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045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9" grpId="0" build="p" autoUpdateAnimBg="0"/>
      <p:bldP spid="70452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3"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A09123EC-6634-4C51-953C-000D040F2638}" type="slidenum">
              <a:rPr lang="en-US" altLang="zh-CN" sz="1200">
                <a:ea typeface="宋体" pitchFamily="2" charset="-122"/>
              </a:rPr>
              <a:pPr algn="r">
                <a:buClrTx/>
                <a:buFontTx/>
                <a:buNone/>
              </a:pPr>
              <a:t>48</a:t>
            </a:fld>
            <a:endParaRPr lang="en-US" altLang="zh-CN" sz="1200">
              <a:ea typeface="宋体" pitchFamily="2" charset="-122"/>
            </a:endParaRPr>
          </a:p>
        </p:txBody>
      </p:sp>
      <p:sp>
        <p:nvSpPr>
          <p:cNvPr id="708611" name="Rectangle 3"/>
          <p:cNvSpPr>
            <a:spLocks noGrp="1" noChangeArrowheads="1"/>
          </p:cNvSpPr>
          <p:nvPr>
            <p:ph type="subTitle" idx="4294967295"/>
          </p:nvPr>
        </p:nvSpPr>
        <p:spPr>
          <a:xfrm>
            <a:off x="414338" y="949325"/>
            <a:ext cx="5256212" cy="533400"/>
          </a:xfrm>
        </p:spPr>
        <p:txBody>
          <a:bodyPr>
            <a:normAutofit lnSpcReduction="10000"/>
          </a:bodyPr>
          <a:lstStyle/>
          <a:p>
            <a:pPr marL="0" indent="0" algn="just">
              <a:buFont typeface="Wingdings 2" pitchFamily="18" charset="2"/>
              <a:buNone/>
            </a:pPr>
            <a:r>
              <a:rPr lang="zh-CN" altLang="en-US" b="1" dirty="0" smtClean="0">
                <a:solidFill>
                  <a:srgbClr val="0000CC"/>
                </a:solidFill>
                <a:effectLst>
                  <a:outerShdw blurRad="38100" dist="38100" dir="2700000" algn="tl">
                    <a:srgbClr val="C0C0C0"/>
                  </a:outerShdw>
                </a:effectLst>
              </a:rPr>
              <a:t>晶</a:t>
            </a:r>
            <a:r>
              <a:rPr lang="zh-CN" altLang="en-US" b="1" dirty="0">
                <a:solidFill>
                  <a:srgbClr val="0000CC"/>
                </a:solidFill>
                <a:effectLst>
                  <a:outerShdw blurRad="38100" dist="38100" dir="2700000" algn="tl">
                    <a:srgbClr val="C0C0C0"/>
                  </a:outerShdw>
                </a:effectLst>
              </a:rPr>
              <a:t>圆制备（</a:t>
            </a:r>
            <a:r>
              <a:rPr lang="en-US" altLang="zh-CN" b="1" dirty="0">
                <a:solidFill>
                  <a:srgbClr val="0000CC"/>
                </a:solidFill>
                <a:effectLst>
                  <a:outerShdw blurRad="38100" dist="38100" dir="2700000" algn="tl">
                    <a:srgbClr val="C0C0C0"/>
                  </a:outerShdw>
                </a:effectLst>
              </a:rPr>
              <a:t>3</a:t>
            </a:r>
            <a:r>
              <a:rPr lang="zh-CN" altLang="en-US" b="1" dirty="0">
                <a:solidFill>
                  <a:srgbClr val="0000CC"/>
                </a:solidFill>
                <a:effectLst>
                  <a:outerShdw blurRad="38100" dist="38100" dir="2700000" algn="tl">
                    <a:srgbClr val="C0C0C0"/>
                  </a:outerShdw>
                </a:effectLst>
              </a:rPr>
              <a:t>）硅片制备</a:t>
            </a:r>
            <a:endParaRPr lang="zh-CN" altLang="en-US" sz="2800" b="1" dirty="0">
              <a:solidFill>
                <a:srgbClr val="0000CC"/>
              </a:solidFill>
              <a:effectLst>
                <a:outerShdw blurRad="38100" dist="38100" dir="2700000" algn="tl">
                  <a:srgbClr val="C0C0C0"/>
                </a:outerShdw>
              </a:effectLst>
            </a:endParaRPr>
          </a:p>
        </p:txBody>
      </p:sp>
      <p:sp>
        <p:nvSpPr>
          <p:cNvPr id="708615" name="Rectangle 7"/>
          <p:cNvSpPr>
            <a:spLocks noChangeArrowheads="1"/>
          </p:cNvSpPr>
          <p:nvPr/>
        </p:nvSpPr>
        <p:spPr bwMode="auto">
          <a:xfrm>
            <a:off x="873125" y="2032000"/>
            <a:ext cx="68580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spcBef>
                <a:spcPct val="20000"/>
              </a:spcBef>
              <a:buClr>
                <a:schemeClr val="folHlink"/>
              </a:buClr>
              <a:buSzPct val="60000"/>
              <a:buFont typeface="Wingdings" pitchFamily="2" charset="2"/>
              <a:buNone/>
            </a:pPr>
            <a:r>
              <a:rPr kumimoji="1" lang="zh-CN" altLang="en-US" sz="2400" b="1">
                <a:ea typeface="宋体" pitchFamily="2" charset="-122"/>
              </a:rPr>
              <a:t>晶体准备（直径滚磨、晶体定向、导电类型检查和电阻率检查）→</a:t>
            </a:r>
          </a:p>
          <a:p>
            <a:pPr>
              <a:spcBef>
                <a:spcPct val="20000"/>
              </a:spcBef>
              <a:buClr>
                <a:schemeClr val="folHlink"/>
              </a:buClr>
              <a:buSzPct val="60000"/>
              <a:buFont typeface="Wingdings" pitchFamily="2" charset="2"/>
              <a:buNone/>
            </a:pPr>
            <a:r>
              <a:rPr kumimoji="1" lang="zh-CN" altLang="en-US" sz="2400" b="1">
                <a:ea typeface="宋体" pitchFamily="2" charset="-122"/>
              </a:rPr>
              <a:t>切片→</a:t>
            </a:r>
          </a:p>
          <a:p>
            <a:pPr>
              <a:spcBef>
                <a:spcPct val="20000"/>
              </a:spcBef>
              <a:buClr>
                <a:schemeClr val="folHlink"/>
              </a:buClr>
              <a:buSzPct val="60000"/>
              <a:buFont typeface="Wingdings" pitchFamily="2" charset="2"/>
              <a:buNone/>
            </a:pPr>
            <a:r>
              <a:rPr kumimoji="1" lang="zh-CN" altLang="en-US" sz="2400" b="1">
                <a:ea typeface="宋体" pitchFamily="2" charset="-122"/>
              </a:rPr>
              <a:t>研磨→</a:t>
            </a:r>
          </a:p>
          <a:p>
            <a:pPr>
              <a:spcBef>
                <a:spcPct val="20000"/>
              </a:spcBef>
              <a:buClr>
                <a:schemeClr val="folHlink"/>
              </a:buClr>
              <a:buSzPct val="60000"/>
              <a:buFont typeface="Wingdings" pitchFamily="2" charset="2"/>
              <a:buNone/>
            </a:pPr>
            <a:r>
              <a:rPr kumimoji="1" lang="zh-CN" altLang="en-US" sz="2400" b="1">
                <a:ea typeface="宋体" pitchFamily="2" charset="-122"/>
              </a:rPr>
              <a:t>化学机械抛光（</a:t>
            </a:r>
            <a:r>
              <a:rPr kumimoji="1" lang="en-US" altLang="zh-CN" sz="2400" b="1">
                <a:ea typeface="宋体" pitchFamily="2" charset="-122"/>
              </a:rPr>
              <a:t>CMP</a:t>
            </a:r>
            <a:r>
              <a:rPr kumimoji="1" lang="zh-CN" altLang="en-US" sz="2400" b="1">
                <a:ea typeface="宋体" pitchFamily="2" charset="-122"/>
              </a:rPr>
              <a:t>）→</a:t>
            </a:r>
          </a:p>
          <a:p>
            <a:pPr>
              <a:spcBef>
                <a:spcPct val="20000"/>
              </a:spcBef>
              <a:buClr>
                <a:schemeClr val="folHlink"/>
              </a:buClr>
              <a:buSzPct val="60000"/>
              <a:buFont typeface="Wingdings" pitchFamily="2" charset="2"/>
              <a:buNone/>
            </a:pPr>
            <a:r>
              <a:rPr kumimoji="1" lang="zh-CN" altLang="en-US" sz="2400" b="1">
                <a:ea typeface="宋体" pitchFamily="2" charset="-122"/>
              </a:rPr>
              <a:t>背处理→</a:t>
            </a:r>
          </a:p>
          <a:p>
            <a:pPr>
              <a:spcBef>
                <a:spcPct val="20000"/>
              </a:spcBef>
              <a:buClr>
                <a:schemeClr val="folHlink"/>
              </a:buClr>
              <a:buSzPct val="60000"/>
              <a:buFont typeface="Wingdings" pitchFamily="2" charset="2"/>
              <a:buNone/>
            </a:pPr>
            <a:r>
              <a:rPr kumimoji="1" lang="zh-CN" altLang="en-US" sz="2400" b="1">
                <a:ea typeface="宋体" pitchFamily="2" charset="-122"/>
              </a:rPr>
              <a:t>双面抛光→</a:t>
            </a:r>
          </a:p>
          <a:p>
            <a:pPr>
              <a:spcBef>
                <a:spcPct val="20000"/>
              </a:spcBef>
              <a:buClr>
                <a:schemeClr val="folHlink"/>
              </a:buClr>
              <a:buSzPct val="60000"/>
              <a:buFont typeface="Wingdings" pitchFamily="2" charset="2"/>
              <a:buNone/>
            </a:pPr>
            <a:r>
              <a:rPr kumimoji="1" lang="zh-CN" altLang="en-US" sz="2400" b="1">
                <a:ea typeface="宋体" pitchFamily="2" charset="-122"/>
              </a:rPr>
              <a:t>边缘倒角→</a:t>
            </a:r>
          </a:p>
          <a:p>
            <a:pPr>
              <a:spcBef>
                <a:spcPct val="20000"/>
              </a:spcBef>
              <a:buClr>
                <a:schemeClr val="folHlink"/>
              </a:buClr>
              <a:buSzPct val="60000"/>
              <a:buFont typeface="Wingdings" pitchFamily="2" charset="2"/>
              <a:buNone/>
            </a:pPr>
            <a:r>
              <a:rPr kumimoji="1" lang="zh-CN" altLang="en-US" sz="2400" b="1">
                <a:ea typeface="宋体" pitchFamily="2" charset="-122"/>
              </a:rPr>
              <a:t>抛光→检验</a:t>
            </a:r>
          </a:p>
          <a:p>
            <a:pPr>
              <a:spcBef>
                <a:spcPct val="20000"/>
              </a:spcBef>
              <a:buClr>
                <a:schemeClr val="folHlink"/>
              </a:buClr>
              <a:buSzPct val="60000"/>
              <a:buFont typeface="Wingdings" pitchFamily="2" charset="2"/>
              <a:buNone/>
            </a:pPr>
            <a:r>
              <a:rPr kumimoji="1" lang="zh-CN" altLang="en-US" sz="2400" b="1">
                <a:ea typeface="宋体" pitchFamily="2" charset="-122"/>
              </a:rPr>
              <a:t>→氧化或外延工艺→打包封装</a:t>
            </a:r>
          </a:p>
        </p:txBody>
      </p:sp>
      <p:sp>
        <p:nvSpPr>
          <p:cNvPr id="708616" name="Rectangle 8"/>
          <p:cNvSpPr>
            <a:spLocks noChangeArrowheads="1"/>
          </p:cNvSpPr>
          <p:nvPr/>
        </p:nvSpPr>
        <p:spPr bwMode="auto">
          <a:xfrm>
            <a:off x="827088" y="1628775"/>
            <a:ext cx="600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zh-CN" altLang="en-US" sz="2400" b="1">
                <a:solidFill>
                  <a:srgbClr val="800000"/>
                </a:solidFill>
                <a:ea typeface="宋体" pitchFamily="2" charset="-122"/>
              </a:rPr>
              <a:t>硅片制备工艺流程（从晶棒到空白硅片）：</a:t>
            </a:r>
          </a:p>
        </p:txBody>
      </p:sp>
    </p:spTree>
    <p:extLst>
      <p:ext uri="{BB962C8B-B14F-4D97-AF65-F5344CB8AC3E}">
        <p14:creationId xmlns:p14="http://schemas.microsoft.com/office/powerpoint/2010/main" val="40990685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8616"/>
                                        </p:tgtEl>
                                        <p:attrNameLst>
                                          <p:attrName>style.visibility</p:attrName>
                                        </p:attrNameLst>
                                      </p:cBhvr>
                                      <p:to>
                                        <p:strVal val="visible"/>
                                      </p:to>
                                    </p:set>
                                    <p:anim calcmode="lin" valueType="num">
                                      <p:cBhvr additive="base">
                                        <p:cTn id="7" dur="500" fill="hold"/>
                                        <p:tgtEl>
                                          <p:spTgt spid="708616"/>
                                        </p:tgtEl>
                                        <p:attrNameLst>
                                          <p:attrName>ppt_x</p:attrName>
                                        </p:attrNameLst>
                                      </p:cBhvr>
                                      <p:tavLst>
                                        <p:tav tm="0">
                                          <p:val>
                                            <p:strVal val="0-#ppt_w/2"/>
                                          </p:val>
                                        </p:tav>
                                        <p:tav tm="100000">
                                          <p:val>
                                            <p:strVal val="#ppt_x"/>
                                          </p:val>
                                        </p:tav>
                                      </p:tavLst>
                                    </p:anim>
                                    <p:anim calcmode="lin" valueType="num">
                                      <p:cBhvr additive="base">
                                        <p:cTn id="8" dur="500" fill="hold"/>
                                        <p:tgtEl>
                                          <p:spTgt spid="7086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8615">
                                            <p:txEl>
                                              <p:pRg st="0" end="0"/>
                                            </p:txEl>
                                          </p:spTgt>
                                        </p:tgtEl>
                                        <p:attrNameLst>
                                          <p:attrName>style.visibility</p:attrName>
                                        </p:attrNameLst>
                                      </p:cBhvr>
                                      <p:to>
                                        <p:strVal val="visible"/>
                                      </p:to>
                                    </p:set>
                                    <p:anim calcmode="lin" valueType="num">
                                      <p:cBhvr additive="base">
                                        <p:cTn id="13" dur="500" fill="hold"/>
                                        <p:tgtEl>
                                          <p:spTgt spid="70861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86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08615">
                                            <p:txEl>
                                              <p:pRg st="1" end="1"/>
                                            </p:txEl>
                                          </p:spTgt>
                                        </p:tgtEl>
                                        <p:attrNameLst>
                                          <p:attrName>style.visibility</p:attrName>
                                        </p:attrNameLst>
                                      </p:cBhvr>
                                      <p:to>
                                        <p:strVal val="visible"/>
                                      </p:to>
                                    </p:set>
                                    <p:anim calcmode="lin" valueType="num">
                                      <p:cBhvr additive="base">
                                        <p:cTn id="19" dur="500" fill="hold"/>
                                        <p:tgtEl>
                                          <p:spTgt spid="70861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086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08615">
                                            <p:txEl>
                                              <p:pRg st="2" end="2"/>
                                            </p:txEl>
                                          </p:spTgt>
                                        </p:tgtEl>
                                        <p:attrNameLst>
                                          <p:attrName>style.visibility</p:attrName>
                                        </p:attrNameLst>
                                      </p:cBhvr>
                                      <p:to>
                                        <p:strVal val="visible"/>
                                      </p:to>
                                    </p:set>
                                    <p:anim calcmode="lin" valueType="num">
                                      <p:cBhvr additive="base">
                                        <p:cTn id="25" dur="500" fill="hold"/>
                                        <p:tgtEl>
                                          <p:spTgt spid="70861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086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08615">
                                            <p:txEl>
                                              <p:pRg st="3" end="3"/>
                                            </p:txEl>
                                          </p:spTgt>
                                        </p:tgtEl>
                                        <p:attrNameLst>
                                          <p:attrName>style.visibility</p:attrName>
                                        </p:attrNameLst>
                                      </p:cBhvr>
                                      <p:to>
                                        <p:strVal val="visible"/>
                                      </p:to>
                                    </p:set>
                                    <p:anim calcmode="lin" valueType="num">
                                      <p:cBhvr additive="base">
                                        <p:cTn id="31" dur="500" fill="hold"/>
                                        <p:tgtEl>
                                          <p:spTgt spid="70861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086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08615">
                                            <p:txEl>
                                              <p:pRg st="4" end="4"/>
                                            </p:txEl>
                                          </p:spTgt>
                                        </p:tgtEl>
                                        <p:attrNameLst>
                                          <p:attrName>style.visibility</p:attrName>
                                        </p:attrNameLst>
                                      </p:cBhvr>
                                      <p:to>
                                        <p:strVal val="visible"/>
                                      </p:to>
                                    </p:set>
                                    <p:anim calcmode="lin" valueType="num">
                                      <p:cBhvr additive="base">
                                        <p:cTn id="37" dur="500" fill="hold"/>
                                        <p:tgtEl>
                                          <p:spTgt spid="70861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086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08615">
                                            <p:txEl>
                                              <p:pRg st="5" end="5"/>
                                            </p:txEl>
                                          </p:spTgt>
                                        </p:tgtEl>
                                        <p:attrNameLst>
                                          <p:attrName>style.visibility</p:attrName>
                                        </p:attrNameLst>
                                      </p:cBhvr>
                                      <p:to>
                                        <p:strVal val="visible"/>
                                      </p:to>
                                    </p:set>
                                    <p:anim calcmode="lin" valueType="num">
                                      <p:cBhvr additive="base">
                                        <p:cTn id="43" dur="500" fill="hold"/>
                                        <p:tgtEl>
                                          <p:spTgt spid="708615">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086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08615">
                                            <p:txEl>
                                              <p:pRg st="6" end="6"/>
                                            </p:txEl>
                                          </p:spTgt>
                                        </p:tgtEl>
                                        <p:attrNameLst>
                                          <p:attrName>style.visibility</p:attrName>
                                        </p:attrNameLst>
                                      </p:cBhvr>
                                      <p:to>
                                        <p:strVal val="visible"/>
                                      </p:to>
                                    </p:set>
                                    <p:anim calcmode="lin" valueType="num">
                                      <p:cBhvr additive="base">
                                        <p:cTn id="49" dur="500" fill="hold"/>
                                        <p:tgtEl>
                                          <p:spTgt spid="708615">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0861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08615">
                                            <p:txEl>
                                              <p:pRg st="7" end="7"/>
                                            </p:txEl>
                                          </p:spTgt>
                                        </p:tgtEl>
                                        <p:attrNameLst>
                                          <p:attrName>style.visibility</p:attrName>
                                        </p:attrNameLst>
                                      </p:cBhvr>
                                      <p:to>
                                        <p:strVal val="visible"/>
                                      </p:to>
                                    </p:set>
                                    <p:anim calcmode="lin" valueType="num">
                                      <p:cBhvr additive="base">
                                        <p:cTn id="55" dur="500" fill="hold"/>
                                        <p:tgtEl>
                                          <p:spTgt spid="708615">
                                            <p:txEl>
                                              <p:pRg st="7" end="7"/>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0861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08615">
                                            <p:txEl>
                                              <p:pRg st="8" end="8"/>
                                            </p:txEl>
                                          </p:spTgt>
                                        </p:tgtEl>
                                        <p:attrNameLst>
                                          <p:attrName>style.visibility</p:attrName>
                                        </p:attrNameLst>
                                      </p:cBhvr>
                                      <p:to>
                                        <p:strVal val="visible"/>
                                      </p:to>
                                    </p:set>
                                    <p:anim calcmode="lin" valueType="num">
                                      <p:cBhvr additive="base">
                                        <p:cTn id="61" dur="500" fill="hold"/>
                                        <p:tgtEl>
                                          <p:spTgt spid="708615">
                                            <p:txEl>
                                              <p:pRg st="8" end="8"/>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0861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5" grpId="0" build="p" autoUpdateAnimBg="0"/>
      <p:bldP spid="708616"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731" name="灯片编号占位符 6"/>
          <p:cNvSpPr txBox="1">
            <a:spLocks noGrp="1"/>
          </p:cNvSpPr>
          <p:nvPr/>
        </p:nvSpPr>
        <p:spPr bwMode="auto">
          <a:xfrm>
            <a:off x="6553200" y="624840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34C8B193-5E7D-40E3-B959-E655861E0194}" type="slidenum">
              <a:rPr lang="en-US" altLang="zh-CN" sz="1200">
                <a:ea typeface="宋体" pitchFamily="2" charset="-122"/>
              </a:rPr>
              <a:pPr algn="r">
                <a:buClrTx/>
                <a:buFontTx/>
                <a:buNone/>
              </a:pPr>
              <a:t>49</a:t>
            </a:fld>
            <a:endParaRPr lang="en-US" altLang="zh-CN" sz="1200">
              <a:ea typeface="宋体" pitchFamily="2" charset="-122"/>
            </a:endParaRPr>
          </a:p>
        </p:txBody>
      </p:sp>
      <p:sp>
        <p:nvSpPr>
          <p:cNvPr id="788483" name="Rectangle 3"/>
          <p:cNvSpPr>
            <a:spLocks noGrp="1" noChangeArrowheads="1"/>
          </p:cNvSpPr>
          <p:nvPr>
            <p:ph type="body" sz="half" idx="4294967295"/>
          </p:nvPr>
        </p:nvSpPr>
        <p:spPr>
          <a:xfrm>
            <a:off x="0" y="1477963"/>
            <a:ext cx="4292600" cy="4659312"/>
          </a:xfrm>
        </p:spPr>
        <p:txBody>
          <a:bodyPr/>
          <a:lstStyle/>
          <a:p>
            <a:pPr>
              <a:buFont typeface="Wingdings 2" pitchFamily="18" charset="2"/>
              <a:buNone/>
            </a:pPr>
            <a:endParaRPr lang="en-US" altLang="zh-CN" sz="2800">
              <a:effectLst>
                <a:outerShdw blurRad="38100" dist="38100" dir="2700000" algn="tl">
                  <a:srgbClr val="C0C0C0"/>
                </a:outerShdw>
              </a:effectLst>
            </a:endParaRPr>
          </a:p>
          <a:p>
            <a:pPr>
              <a:buFont typeface="Wingdings 2" pitchFamily="18" charset="2"/>
              <a:buNone/>
            </a:pPr>
            <a:endParaRPr lang="en-US" altLang="zh-CN" sz="2800">
              <a:effectLst>
                <a:outerShdw blurRad="38100" dist="38100" dir="2700000" algn="tl">
                  <a:srgbClr val="C0C0C0"/>
                </a:outerShdw>
              </a:effectLst>
            </a:endParaRPr>
          </a:p>
        </p:txBody>
      </p:sp>
      <p:graphicFrame>
        <p:nvGraphicFramePr>
          <p:cNvPr id="788484" name="Object 4"/>
          <p:cNvGraphicFramePr>
            <a:graphicFrameLocks noGrp="1" noChangeAspect="1"/>
          </p:cNvGraphicFramePr>
          <p:nvPr>
            <p:ph sz="quarter" idx="4294967295"/>
          </p:nvPr>
        </p:nvGraphicFramePr>
        <p:xfrm>
          <a:off x="4702175" y="1751013"/>
          <a:ext cx="3376613" cy="1839912"/>
        </p:xfrm>
        <a:graphic>
          <a:graphicData uri="http://schemas.openxmlformats.org/presentationml/2006/ole">
            <mc:AlternateContent xmlns:mc="http://schemas.openxmlformats.org/markup-compatibility/2006">
              <mc:Choice xmlns:v="urn:schemas-microsoft-com:vml" Requires="v">
                <p:oleObj spid="_x0000_s9256" name="Visio" r:id="rId3" imgW="1009840" imgH="568785" progId="Visio.Drawing.11">
                  <p:embed/>
                </p:oleObj>
              </mc:Choice>
              <mc:Fallback>
                <p:oleObj name="Visio" r:id="rId3" imgW="1009840" imgH="56878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175" y="1751013"/>
                        <a:ext cx="3376613" cy="1839912"/>
                      </a:xfrm>
                      <a:prstGeom prst="rect">
                        <a:avLst/>
                      </a:prstGeom>
                      <a:gradFill rotWithShape="1">
                        <a:gsLst>
                          <a:gs pos="0">
                            <a:schemeClr val="tx1"/>
                          </a:gs>
                          <a:gs pos="100000">
                            <a:srgbClr val="CCECFF"/>
                          </a:gs>
                        </a:gsLst>
                        <a:lin ang="5400000" scaled="1"/>
                      </a:gra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487" name="Rectangle 7"/>
          <p:cNvSpPr>
            <a:spLocks noChangeArrowheads="1"/>
          </p:cNvSpPr>
          <p:nvPr/>
        </p:nvSpPr>
        <p:spPr bwMode="auto">
          <a:xfrm>
            <a:off x="0" y="915988"/>
            <a:ext cx="5049780" cy="646331"/>
          </a:xfrm>
          <a:prstGeom prst="rect">
            <a:avLst/>
          </a:prstGeom>
          <a:noFill/>
          <a:ln w="9525">
            <a:noFill/>
            <a:miter lim="800000"/>
            <a:headEnd/>
            <a:tailEnd/>
          </a:ln>
          <a:effec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spcBef>
                <a:spcPct val="20000"/>
              </a:spcBef>
              <a:buClr>
                <a:schemeClr val="hlink"/>
              </a:buClr>
              <a:buSzPct val="70000"/>
              <a:buFont typeface="Wingdings" pitchFamily="2" charset="2"/>
              <a:buNone/>
            </a:pPr>
            <a:r>
              <a:rPr lang="zh-CN" altLang="en-US" sz="3600" b="1" dirty="0" smtClean="0">
                <a:solidFill>
                  <a:srgbClr val="0000CC"/>
                </a:solidFill>
                <a:effectLst>
                  <a:outerShdw blurRad="38100" dist="38100" dir="2700000" algn="tl">
                    <a:srgbClr val="C0C0C0"/>
                  </a:outerShdw>
                </a:effectLst>
                <a:latin typeface="隶书" pitchFamily="49" charset="-122"/>
                <a:ea typeface="隶书" pitchFamily="49" charset="-122"/>
              </a:rPr>
              <a:t>晶</a:t>
            </a:r>
            <a:r>
              <a:rPr lang="zh-CN" altLang="en-US" sz="3600" b="1" dirty="0">
                <a:solidFill>
                  <a:srgbClr val="0000CC"/>
                </a:solidFill>
                <a:effectLst>
                  <a:outerShdw blurRad="38100" dist="38100" dir="2700000" algn="tl">
                    <a:srgbClr val="C0C0C0"/>
                  </a:outerShdw>
                </a:effectLst>
                <a:latin typeface="隶书" pitchFamily="49" charset="-122"/>
                <a:ea typeface="隶书" pitchFamily="49" charset="-122"/>
              </a:rPr>
              <a:t>圆制备（</a:t>
            </a:r>
            <a:r>
              <a:rPr lang="en-US" altLang="zh-CN" sz="3600" b="1" dirty="0">
                <a:solidFill>
                  <a:srgbClr val="0000CC"/>
                </a:solidFill>
                <a:effectLst>
                  <a:outerShdw blurRad="38100" dist="38100" dir="2700000" algn="tl">
                    <a:srgbClr val="C0C0C0"/>
                  </a:outerShdw>
                </a:effectLst>
                <a:latin typeface="隶书" pitchFamily="49" charset="-122"/>
                <a:ea typeface="隶书" pitchFamily="49" charset="-122"/>
              </a:rPr>
              <a:t>3</a:t>
            </a:r>
            <a:r>
              <a:rPr lang="zh-CN" altLang="en-US" sz="3600" b="1" dirty="0">
                <a:solidFill>
                  <a:srgbClr val="0000CC"/>
                </a:solidFill>
                <a:effectLst>
                  <a:outerShdw blurRad="38100" dist="38100" dir="2700000" algn="tl">
                    <a:srgbClr val="C0C0C0"/>
                  </a:outerShdw>
                </a:effectLst>
                <a:latin typeface="隶书" pitchFamily="49" charset="-122"/>
                <a:ea typeface="隶书" pitchFamily="49" charset="-122"/>
              </a:rPr>
              <a:t>）硅片制备</a:t>
            </a:r>
          </a:p>
        </p:txBody>
      </p:sp>
      <p:sp>
        <p:nvSpPr>
          <p:cNvPr id="788488" name="Rectangle 8"/>
          <p:cNvSpPr>
            <a:spLocks noChangeArrowheads="1"/>
          </p:cNvSpPr>
          <p:nvPr/>
        </p:nvSpPr>
        <p:spPr bwMode="auto">
          <a:xfrm>
            <a:off x="827088" y="2349500"/>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kumimoji="1" lang="zh-CN" altLang="en-US" sz="2400" b="1">
                <a:latin typeface="Garamond" pitchFamily="18" charset="0"/>
                <a:ea typeface="宋体" pitchFamily="2" charset="-122"/>
              </a:rPr>
              <a:t>直径滚磨</a:t>
            </a:r>
          </a:p>
        </p:txBody>
      </p:sp>
      <p:sp>
        <p:nvSpPr>
          <p:cNvPr id="788489" name="Rectangle 9"/>
          <p:cNvSpPr>
            <a:spLocks noChangeArrowheads="1"/>
          </p:cNvSpPr>
          <p:nvPr/>
        </p:nvSpPr>
        <p:spPr bwMode="auto">
          <a:xfrm>
            <a:off x="900113" y="471963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kumimoji="1" lang="zh-CN" altLang="en-US" sz="2400" b="1">
                <a:latin typeface="Garamond" pitchFamily="18" charset="0"/>
                <a:ea typeface="宋体" pitchFamily="2" charset="-122"/>
              </a:rPr>
              <a:t>晶体定向</a:t>
            </a:r>
          </a:p>
        </p:txBody>
      </p:sp>
      <p:graphicFrame>
        <p:nvGraphicFramePr>
          <p:cNvPr id="788490" name="Object 10"/>
          <p:cNvGraphicFramePr>
            <a:graphicFrameLocks noGrp="1" noChangeAspect="1"/>
          </p:cNvGraphicFramePr>
          <p:nvPr>
            <p:ph sz="quarter" idx="4294967295"/>
          </p:nvPr>
        </p:nvGraphicFramePr>
        <p:xfrm>
          <a:off x="4500563" y="4076700"/>
          <a:ext cx="3241675" cy="2238375"/>
        </p:xfrm>
        <a:graphic>
          <a:graphicData uri="http://schemas.openxmlformats.org/presentationml/2006/ole">
            <mc:AlternateContent xmlns:mc="http://schemas.openxmlformats.org/markup-compatibility/2006">
              <mc:Choice xmlns:v="urn:schemas-microsoft-com:vml" Requires="v">
                <p:oleObj spid="_x0000_s9257" name="Visio" r:id="rId5" imgW="818245" imgH="751808" progId="Visio.Drawing.11">
                  <p:embed/>
                </p:oleObj>
              </mc:Choice>
              <mc:Fallback>
                <p:oleObj name="Visio" r:id="rId5" imgW="818245" imgH="75180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4076700"/>
                        <a:ext cx="3241675" cy="2238375"/>
                      </a:xfrm>
                      <a:prstGeom prst="rect">
                        <a:avLst/>
                      </a:prstGeom>
                      <a:gradFill rotWithShape="1">
                        <a:gsLst>
                          <a:gs pos="0">
                            <a:srgbClr val="CCECFF"/>
                          </a:gs>
                          <a:gs pos="100000">
                            <a:srgbClr val="FFFFE7"/>
                          </a:gs>
                        </a:gsLst>
                        <a:lin ang="5400000" scaled="1"/>
                      </a:gra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492" name="Text Box 12"/>
          <p:cNvSpPr txBox="1">
            <a:spLocks noChangeArrowheads="1"/>
          </p:cNvSpPr>
          <p:nvPr/>
        </p:nvSpPr>
        <p:spPr bwMode="auto">
          <a:xfrm>
            <a:off x="0" y="5418138"/>
            <a:ext cx="418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lang="zh-CN" altLang="en-US" sz="1800">
                <a:solidFill>
                  <a:schemeClr val="hlink"/>
                </a:solidFill>
                <a:latin typeface="隶书" pitchFamily="49" charset="-122"/>
                <a:ea typeface="隶书" pitchFamily="49" charset="-122"/>
              </a:rPr>
              <a:t>是由</a:t>
            </a:r>
            <a:r>
              <a:rPr lang="en-US" altLang="zh-CN" sz="1800">
                <a:solidFill>
                  <a:schemeClr val="hlink"/>
                </a:solidFill>
                <a:latin typeface="隶书" pitchFamily="49" charset="-122"/>
                <a:ea typeface="隶书" pitchFamily="49" charset="-122"/>
              </a:rPr>
              <a:t>x</a:t>
            </a:r>
            <a:r>
              <a:rPr lang="zh-CN" altLang="en-US" sz="1800">
                <a:solidFill>
                  <a:schemeClr val="hlink"/>
                </a:solidFill>
                <a:latin typeface="隶书" pitchFamily="49" charset="-122"/>
                <a:ea typeface="隶书" pitchFamily="49" charset="-122"/>
              </a:rPr>
              <a:t>射线衍射或平行光衍射仪来确定的</a:t>
            </a:r>
          </a:p>
        </p:txBody>
      </p:sp>
    </p:spTree>
    <p:extLst>
      <p:ext uri="{BB962C8B-B14F-4D97-AF65-F5344CB8AC3E}">
        <p14:creationId xmlns:p14="http://schemas.microsoft.com/office/powerpoint/2010/main" val="1030629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488"/>
                                        </p:tgtEl>
                                        <p:attrNameLst>
                                          <p:attrName>style.visibility</p:attrName>
                                        </p:attrNameLst>
                                      </p:cBhvr>
                                      <p:to>
                                        <p:strVal val="visible"/>
                                      </p:to>
                                    </p:set>
                                    <p:anim calcmode="lin" valueType="num">
                                      <p:cBhvr additive="base">
                                        <p:cTn id="7" dur="500" fill="hold"/>
                                        <p:tgtEl>
                                          <p:spTgt spid="788488"/>
                                        </p:tgtEl>
                                        <p:attrNameLst>
                                          <p:attrName>ppt_x</p:attrName>
                                        </p:attrNameLst>
                                      </p:cBhvr>
                                      <p:tavLst>
                                        <p:tav tm="0">
                                          <p:val>
                                            <p:strVal val="0-#ppt_w/2"/>
                                          </p:val>
                                        </p:tav>
                                        <p:tav tm="100000">
                                          <p:val>
                                            <p:strVal val="#ppt_x"/>
                                          </p:val>
                                        </p:tav>
                                      </p:tavLst>
                                    </p:anim>
                                    <p:anim calcmode="lin" valueType="num">
                                      <p:cBhvr additive="base">
                                        <p:cTn id="8" dur="500" fill="hold"/>
                                        <p:tgtEl>
                                          <p:spTgt spid="78848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788484"/>
                                        </p:tgtEl>
                                        <p:attrNameLst>
                                          <p:attrName>style.visibility</p:attrName>
                                        </p:attrNameLst>
                                      </p:cBhvr>
                                      <p:to>
                                        <p:strVal val="visible"/>
                                      </p:to>
                                    </p:set>
                                    <p:animEffect transition="in" filter="diamond(in)">
                                      <p:cBhvr>
                                        <p:cTn id="13" dur="2000"/>
                                        <p:tgtEl>
                                          <p:spTgt spid="78848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88489"/>
                                        </p:tgtEl>
                                        <p:attrNameLst>
                                          <p:attrName>style.visibility</p:attrName>
                                        </p:attrNameLst>
                                      </p:cBhvr>
                                      <p:to>
                                        <p:strVal val="visible"/>
                                      </p:to>
                                    </p:set>
                                    <p:anim calcmode="lin" valueType="num">
                                      <p:cBhvr additive="base">
                                        <p:cTn id="18" dur="500" fill="hold"/>
                                        <p:tgtEl>
                                          <p:spTgt spid="788489"/>
                                        </p:tgtEl>
                                        <p:attrNameLst>
                                          <p:attrName>ppt_x</p:attrName>
                                        </p:attrNameLst>
                                      </p:cBhvr>
                                      <p:tavLst>
                                        <p:tav tm="0">
                                          <p:val>
                                            <p:strVal val="0-#ppt_w/2"/>
                                          </p:val>
                                        </p:tav>
                                        <p:tav tm="100000">
                                          <p:val>
                                            <p:strVal val="#ppt_x"/>
                                          </p:val>
                                        </p:tav>
                                      </p:tavLst>
                                    </p:anim>
                                    <p:anim calcmode="lin" valueType="num">
                                      <p:cBhvr additive="base">
                                        <p:cTn id="19" dur="500" fill="hold"/>
                                        <p:tgtEl>
                                          <p:spTgt spid="78848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788490"/>
                                        </p:tgtEl>
                                        <p:attrNameLst>
                                          <p:attrName>style.visibility</p:attrName>
                                        </p:attrNameLst>
                                      </p:cBhvr>
                                      <p:to>
                                        <p:strVal val="visible"/>
                                      </p:to>
                                    </p:set>
                                    <p:animEffect transition="in" filter="box(in)">
                                      <p:cBhvr>
                                        <p:cTn id="24" dur="500"/>
                                        <p:tgtEl>
                                          <p:spTgt spid="7884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88492"/>
                                        </p:tgtEl>
                                        <p:attrNameLst>
                                          <p:attrName>style.visibility</p:attrName>
                                        </p:attrNameLst>
                                      </p:cBhvr>
                                      <p:to>
                                        <p:strVal val="visible"/>
                                      </p:to>
                                    </p:set>
                                    <p:anim calcmode="lin" valueType="num">
                                      <p:cBhvr additive="base">
                                        <p:cTn id="29" dur="500" fill="hold"/>
                                        <p:tgtEl>
                                          <p:spTgt spid="788492"/>
                                        </p:tgtEl>
                                        <p:attrNameLst>
                                          <p:attrName>ppt_x</p:attrName>
                                        </p:attrNameLst>
                                      </p:cBhvr>
                                      <p:tavLst>
                                        <p:tav tm="0">
                                          <p:val>
                                            <p:strVal val="#ppt_x"/>
                                          </p:val>
                                        </p:tav>
                                        <p:tav tm="100000">
                                          <p:val>
                                            <p:strVal val="#ppt_x"/>
                                          </p:val>
                                        </p:tav>
                                      </p:tavLst>
                                    </p:anim>
                                    <p:anim calcmode="lin" valueType="num">
                                      <p:cBhvr additive="base">
                                        <p:cTn id="30" dur="500" fill="hold"/>
                                        <p:tgtEl>
                                          <p:spTgt spid="788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8" grpId="0"/>
      <p:bldP spid="788489" grpId="0"/>
      <p:bldP spid="7884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00CC"/>
                </a:solidFill>
                <a:effectLst/>
              </a:rPr>
              <a:t>2.2 </a:t>
            </a:r>
            <a:r>
              <a:rPr lang="zh-CN" altLang="en-US" dirty="0" smtClean="0">
                <a:solidFill>
                  <a:srgbClr val="0000CC"/>
                </a:solidFill>
                <a:effectLst/>
              </a:rPr>
              <a:t>化学键</a:t>
            </a:r>
            <a:endParaRPr lang="zh-CN" altLang="en-US" dirty="0">
              <a:solidFill>
                <a:srgbClr val="0000CC"/>
              </a:solidFill>
              <a:effectLst/>
            </a:endParaRPr>
          </a:p>
        </p:txBody>
      </p:sp>
      <p:sp>
        <p:nvSpPr>
          <p:cNvPr id="3" name="内容占位符 2"/>
          <p:cNvSpPr>
            <a:spLocks noGrp="1"/>
          </p:cNvSpPr>
          <p:nvPr>
            <p:ph idx="1"/>
          </p:nvPr>
        </p:nvSpPr>
        <p:spPr>
          <a:xfrm>
            <a:off x="457200" y="1412776"/>
            <a:ext cx="8229600" cy="4530725"/>
          </a:xfrm>
        </p:spPr>
        <p:txBody>
          <a:bodyPr/>
          <a:lstStyle/>
          <a:p>
            <a:pPr marL="0" indent="0">
              <a:buNone/>
            </a:pPr>
            <a:r>
              <a:rPr lang="en-US" altLang="zh-CN" b="1" dirty="0" smtClean="0">
                <a:effectLst/>
              </a:rPr>
              <a:t>2.2.1 </a:t>
            </a:r>
            <a:r>
              <a:rPr lang="zh-CN" altLang="en-US" b="1" dirty="0" smtClean="0">
                <a:effectLst/>
              </a:rPr>
              <a:t>离子键</a:t>
            </a:r>
            <a:endParaRPr lang="en-US" altLang="zh-CN" b="1" dirty="0" smtClean="0">
              <a:effectLst/>
            </a:endParaRPr>
          </a:p>
          <a:p>
            <a:pPr marL="0" indent="0">
              <a:buNone/>
            </a:pPr>
            <a:r>
              <a:rPr lang="zh-CN" altLang="en-US" sz="2800" b="0" dirty="0" smtClean="0">
                <a:effectLst>
                  <a:outerShdw blurRad="38100" dist="38100" dir="2700000" algn="tl">
                    <a:srgbClr val="000000">
                      <a:alpha val="43137"/>
                    </a:srgbClr>
                  </a:outerShdw>
                </a:effectLst>
                <a:ea typeface="仿宋_GB2312" pitchFamily="49" charset="-122"/>
              </a:rPr>
              <a:t>      当</a:t>
            </a:r>
            <a:r>
              <a:rPr lang="zh-CN" altLang="en-US" sz="2800" b="0" dirty="0">
                <a:effectLst>
                  <a:outerShdw blurRad="38100" dist="38100" dir="2700000" algn="tl">
                    <a:srgbClr val="000000">
                      <a:alpha val="43137"/>
                    </a:srgbClr>
                  </a:outerShdw>
                </a:effectLst>
                <a:ea typeface="仿宋_GB2312" pitchFamily="49" charset="-122"/>
              </a:rPr>
              <a:t>价电子层电子从一种原子转移到另一种原子上时，就会形成离子键，不稳定的原子容易形成离子键。</a:t>
            </a:r>
          </a:p>
          <a:p>
            <a:endParaRPr lang="zh-CN" altLang="en-US" dirty="0"/>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3051"/>
          <a:stretch/>
        </p:blipFill>
        <p:spPr bwMode="auto">
          <a:xfrm>
            <a:off x="2735443" y="3165341"/>
            <a:ext cx="3420733" cy="2927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491880" y="6114782"/>
            <a:ext cx="2016224" cy="338554"/>
          </a:xfrm>
          <a:prstGeom prst="rect">
            <a:avLst/>
          </a:prstGeom>
          <a:noFill/>
        </p:spPr>
        <p:txBody>
          <a:bodyPr wrap="square" rtlCol="0">
            <a:spAutoFit/>
          </a:bodyPr>
          <a:lstStyle/>
          <a:p>
            <a:r>
              <a:rPr lang="zh-CN" altLang="en-US" sz="1600" dirty="0" smtClean="0"/>
              <a:t>图</a:t>
            </a:r>
            <a:r>
              <a:rPr lang="en-US" altLang="zh-CN" sz="1600" dirty="0" smtClean="0"/>
              <a:t>2.3 </a:t>
            </a:r>
            <a:r>
              <a:rPr lang="en-US" altLang="zh-CN" sz="1600" dirty="0" err="1" smtClean="0"/>
              <a:t>NaCl</a:t>
            </a:r>
            <a:r>
              <a:rPr lang="zh-CN" altLang="en-US" sz="1600" dirty="0" smtClean="0"/>
              <a:t>的离子键</a:t>
            </a:r>
            <a:endParaRPr lang="zh-CN" altLang="en-US" sz="1600" dirty="0"/>
          </a:p>
        </p:txBody>
      </p:sp>
      <p:sp>
        <p:nvSpPr>
          <p:cNvPr id="4" name="灯片编号占位符 3"/>
          <p:cNvSpPr>
            <a:spLocks noGrp="1"/>
          </p:cNvSpPr>
          <p:nvPr>
            <p:ph type="sldNum" sz="quarter" idx="12"/>
          </p:nvPr>
        </p:nvSpPr>
        <p:spPr/>
        <p:txBody>
          <a:bodyPr/>
          <a:lstStyle/>
          <a:p>
            <a:fld id="{A47A7356-ECF7-41C9-BE80-CD71DF29C55C}" type="slidenum">
              <a:rPr lang="zh-CN" altLang="en-US" smtClean="0"/>
              <a:t>5</a:t>
            </a:fld>
            <a:endParaRPr lang="zh-CN" altLang="en-US"/>
          </a:p>
        </p:txBody>
      </p:sp>
    </p:spTree>
    <p:extLst>
      <p:ext uri="{BB962C8B-B14F-4D97-AF65-F5344CB8AC3E}">
        <p14:creationId xmlns:p14="http://schemas.microsoft.com/office/powerpoint/2010/main" val="40465414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5"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A782DFB6-DA78-4358-BDDD-46945BEB5BB8}" type="slidenum">
              <a:rPr lang="en-US" altLang="zh-CN" sz="1200">
                <a:ea typeface="宋体" pitchFamily="2" charset="-122"/>
              </a:rPr>
              <a:pPr algn="r">
                <a:buClrTx/>
                <a:buFontTx/>
                <a:buNone/>
              </a:pPr>
              <a:t>50</a:t>
            </a:fld>
            <a:endParaRPr lang="en-US" altLang="zh-CN" sz="1200">
              <a:ea typeface="宋体" pitchFamily="2" charset="-122"/>
            </a:endParaRPr>
          </a:p>
        </p:txBody>
      </p:sp>
      <p:sp>
        <p:nvSpPr>
          <p:cNvPr id="710659" name="Rectangle 3"/>
          <p:cNvSpPr>
            <a:spLocks noGrp="1" noChangeArrowheads="1"/>
          </p:cNvSpPr>
          <p:nvPr>
            <p:ph type="subTitle" idx="4294967295"/>
          </p:nvPr>
        </p:nvSpPr>
        <p:spPr>
          <a:xfrm>
            <a:off x="47922" y="969963"/>
            <a:ext cx="5964238" cy="533400"/>
          </a:xfrm>
        </p:spPr>
        <p:txBody>
          <a:bodyPr>
            <a:normAutofit lnSpcReduction="10000"/>
          </a:bodyPr>
          <a:lstStyle/>
          <a:p>
            <a:pPr marL="0" indent="0" algn="just">
              <a:buFont typeface="Wingdings 2" pitchFamily="18" charset="2"/>
              <a:buNone/>
            </a:pPr>
            <a:r>
              <a:rPr lang="zh-CN" altLang="en-US" b="1" dirty="0" smtClean="0">
                <a:solidFill>
                  <a:srgbClr val="0000CC"/>
                </a:solidFill>
                <a:effectLst>
                  <a:outerShdw blurRad="38100" dist="38100" dir="2700000" algn="tl">
                    <a:srgbClr val="C0C0C0"/>
                  </a:outerShdw>
                </a:effectLst>
              </a:rPr>
              <a:t>晶</a:t>
            </a:r>
            <a:r>
              <a:rPr lang="zh-CN" altLang="en-US" b="1" dirty="0">
                <a:solidFill>
                  <a:srgbClr val="0000CC"/>
                </a:solidFill>
                <a:effectLst>
                  <a:outerShdw blurRad="38100" dist="38100" dir="2700000" algn="tl">
                    <a:srgbClr val="C0C0C0"/>
                  </a:outerShdw>
                </a:effectLst>
              </a:rPr>
              <a:t>圆制备（</a:t>
            </a:r>
            <a:r>
              <a:rPr lang="en-US" altLang="zh-CN" b="1" dirty="0">
                <a:solidFill>
                  <a:srgbClr val="0000CC"/>
                </a:solidFill>
                <a:effectLst>
                  <a:outerShdw blurRad="38100" dist="38100" dir="2700000" algn="tl">
                    <a:srgbClr val="C0C0C0"/>
                  </a:outerShdw>
                </a:effectLst>
              </a:rPr>
              <a:t>3</a:t>
            </a:r>
            <a:r>
              <a:rPr lang="zh-CN" altLang="en-US" b="1" dirty="0">
                <a:solidFill>
                  <a:srgbClr val="0000CC"/>
                </a:solidFill>
                <a:effectLst>
                  <a:outerShdw blurRad="38100" dist="38100" dir="2700000" algn="tl">
                    <a:srgbClr val="C0C0C0"/>
                  </a:outerShdw>
                </a:effectLst>
              </a:rPr>
              <a:t>）硅片制备</a:t>
            </a:r>
            <a:endParaRPr lang="zh-CN" altLang="en-US" sz="2800" b="1" dirty="0">
              <a:solidFill>
                <a:srgbClr val="0000CC"/>
              </a:solidFill>
              <a:effectLst>
                <a:outerShdw blurRad="38100" dist="38100" dir="2700000" algn="tl">
                  <a:srgbClr val="C0C0C0"/>
                </a:outerShdw>
              </a:effectLst>
            </a:endParaRPr>
          </a:p>
        </p:txBody>
      </p:sp>
      <p:sp>
        <p:nvSpPr>
          <p:cNvPr id="710662" name="Rectangle 6"/>
          <p:cNvSpPr>
            <a:spLocks noChangeArrowheads="1"/>
          </p:cNvSpPr>
          <p:nvPr/>
        </p:nvSpPr>
        <p:spPr bwMode="auto">
          <a:xfrm>
            <a:off x="684213" y="2636838"/>
            <a:ext cx="37433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spcBef>
                <a:spcPct val="20000"/>
              </a:spcBef>
              <a:buClr>
                <a:schemeClr val="folHlink"/>
              </a:buClr>
              <a:buSzPct val="60000"/>
              <a:buFont typeface="Wingdings" pitchFamily="2" charset="2"/>
              <a:buNone/>
            </a:pPr>
            <a:r>
              <a:rPr kumimoji="1" lang="zh-CN" altLang="en-US" sz="2400" b="1">
                <a:solidFill>
                  <a:srgbClr val="66FF33"/>
                </a:solidFill>
                <a:ea typeface="宋体" pitchFamily="2" charset="-122"/>
              </a:rPr>
              <a:t>导电类型的测试</a:t>
            </a:r>
            <a:r>
              <a:rPr kumimoji="1" lang="zh-CN" altLang="en-US" sz="2400">
                <a:solidFill>
                  <a:srgbClr val="66FF33"/>
                </a:solidFill>
                <a:ea typeface="宋体" pitchFamily="2" charset="-122"/>
              </a:rPr>
              <a:t>：</a:t>
            </a:r>
          </a:p>
          <a:p>
            <a:pPr algn="just">
              <a:spcBef>
                <a:spcPct val="20000"/>
              </a:spcBef>
              <a:buClr>
                <a:schemeClr val="folHlink"/>
              </a:buClr>
              <a:buSzPct val="60000"/>
              <a:buFont typeface="Wingdings" pitchFamily="2" charset="2"/>
              <a:buNone/>
            </a:pPr>
            <a:r>
              <a:rPr kumimoji="1" lang="zh-CN" altLang="en-US" sz="2400" b="1">
                <a:ea typeface="宋体" pitchFamily="2" charset="-122"/>
              </a:rPr>
              <a:t>热点测试仪＆极性仪</a:t>
            </a:r>
          </a:p>
        </p:txBody>
      </p:sp>
      <p:sp>
        <p:nvSpPr>
          <p:cNvPr id="710663" name="Text Box 7"/>
          <p:cNvSpPr txBox="1">
            <a:spLocks noChangeArrowheads="1"/>
          </p:cNvSpPr>
          <p:nvPr/>
        </p:nvSpPr>
        <p:spPr bwMode="auto">
          <a:xfrm>
            <a:off x="782638" y="3609975"/>
            <a:ext cx="63119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just">
              <a:buClrTx/>
              <a:buFontTx/>
              <a:buNone/>
            </a:pPr>
            <a:r>
              <a:rPr kumimoji="1" lang="zh-CN" altLang="en-US" sz="2400" b="1">
                <a:solidFill>
                  <a:srgbClr val="66FF33"/>
                </a:solidFill>
                <a:latin typeface="Tahoma" pitchFamily="34" charset="0"/>
                <a:ea typeface="宋体" pitchFamily="2" charset="-122"/>
              </a:rPr>
              <a:t>电阻率的测量：</a:t>
            </a:r>
          </a:p>
          <a:p>
            <a:pPr algn="just">
              <a:buClrTx/>
              <a:buFontTx/>
              <a:buNone/>
            </a:pPr>
            <a:r>
              <a:rPr kumimoji="1" lang="zh-CN" altLang="en-US" sz="2400" b="1">
                <a:latin typeface="Tahoma" pitchFamily="34" charset="0"/>
                <a:ea typeface="宋体" pitchFamily="2" charset="-122"/>
              </a:rPr>
              <a:t>四探针测试仪</a:t>
            </a:r>
          </a:p>
          <a:p>
            <a:pPr algn="just">
              <a:buClrTx/>
              <a:buFontTx/>
              <a:buNone/>
            </a:pPr>
            <a:r>
              <a:rPr kumimoji="1" lang="zh-CN" altLang="en-US" sz="2400" b="1">
                <a:latin typeface="Tahoma" pitchFamily="34" charset="0"/>
                <a:ea typeface="宋体" pitchFamily="2" charset="-122"/>
              </a:rPr>
              <a:t>电阻率的测量要沿着晶体的轴向进行</a:t>
            </a:r>
          </a:p>
        </p:txBody>
      </p:sp>
      <p:sp>
        <p:nvSpPr>
          <p:cNvPr id="1482760" name="Rectangle 8"/>
          <p:cNvSpPr>
            <a:spLocks noChangeArrowheads="1"/>
          </p:cNvSpPr>
          <p:nvPr/>
        </p:nvSpPr>
        <p:spPr bwMode="auto">
          <a:xfrm>
            <a:off x="392113" y="1989138"/>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rgbClr val="800000"/>
                </a:solidFill>
                <a:ea typeface="新宋体" pitchFamily="49" charset="-122"/>
              </a:rPr>
              <a:t>①</a:t>
            </a:r>
            <a:r>
              <a:rPr kumimoji="1" lang="zh-CN" altLang="en-US" sz="2400" b="1">
                <a:solidFill>
                  <a:srgbClr val="800000"/>
                </a:solidFill>
                <a:ea typeface="新宋体" pitchFamily="49" charset="-122"/>
              </a:rPr>
              <a:t>晶体准备</a:t>
            </a:r>
          </a:p>
        </p:txBody>
      </p:sp>
      <p:pic>
        <p:nvPicPr>
          <p:cNvPr id="1482762" name="Picture 10" descr="LK7S5_XY9IDY43151_RU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713" y="1303338"/>
            <a:ext cx="2813050" cy="283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1086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0662">
                                            <p:txEl>
                                              <p:pRg st="0" end="0"/>
                                            </p:txEl>
                                          </p:spTgt>
                                        </p:tgtEl>
                                        <p:attrNameLst>
                                          <p:attrName>style.visibility</p:attrName>
                                        </p:attrNameLst>
                                      </p:cBhvr>
                                      <p:to>
                                        <p:strVal val="visible"/>
                                      </p:to>
                                    </p:set>
                                    <p:anim calcmode="lin" valueType="num">
                                      <p:cBhvr additive="base">
                                        <p:cTn id="7" dur="500" fill="hold"/>
                                        <p:tgtEl>
                                          <p:spTgt spid="71066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066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0662">
                                            <p:txEl>
                                              <p:pRg st="1" end="1"/>
                                            </p:txEl>
                                          </p:spTgt>
                                        </p:tgtEl>
                                        <p:attrNameLst>
                                          <p:attrName>style.visibility</p:attrName>
                                        </p:attrNameLst>
                                      </p:cBhvr>
                                      <p:to>
                                        <p:strVal val="visible"/>
                                      </p:to>
                                    </p:set>
                                    <p:anim calcmode="lin" valueType="num">
                                      <p:cBhvr additive="base">
                                        <p:cTn id="13" dur="500" fill="hold"/>
                                        <p:tgtEl>
                                          <p:spTgt spid="71066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066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0663">
                                            <p:txEl>
                                              <p:pRg st="0" end="0"/>
                                            </p:txEl>
                                          </p:spTgt>
                                        </p:tgtEl>
                                        <p:attrNameLst>
                                          <p:attrName>style.visibility</p:attrName>
                                        </p:attrNameLst>
                                      </p:cBhvr>
                                      <p:to>
                                        <p:strVal val="visible"/>
                                      </p:to>
                                    </p:set>
                                    <p:anim calcmode="lin" valueType="num">
                                      <p:cBhvr additive="base">
                                        <p:cTn id="19" dur="500" fill="hold"/>
                                        <p:tgtEl>
                                          <p:spTgt spid="71066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06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0663">
                                            <p:txEl>
                                              <p:pRg st="1" end="1"/>
                                            </p:txEl>
                                          </p:spTgt>
                                        </p:tgtEl>
                                        <p:attrNameLst>
                                          <p:attrName>style.visibility</p:attrName>
                                        </p:attrNameLst>
                                      </p:cBhvr>
                                      <p:to>
                                        <p:strVal val="visible"/>
                                      </p:to>
                                    </p:set>
                                    <p:anim calcmode="lin" valueType="num">
                                      <p:cBhvr additive="base">
                                        <p:cTn id="25" dur="500" fill="hold"/>
                                        <p:tgtEl>
                                          <p:spTgt spid="710663">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06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10663">
                                            <p:txEl>
                                              <p:pRg st="2" end="2"/>
                                            </p:txEl>
                                          </p:spTgt>
                                        </p:tgtEl>
                                        <p:attrNameLst>
                                          <p:attrName>style.visibility</p:attrName>
                                        </p:attrNameLst>
                                      </p:cBhvr>
                                      <p:to>
                                        <p:strVal val="visible"/>
                                      </p:to>
                                    </p:set>
                                    <p:anim calcmode="lin" valueType="num">
                                      <p:cBhvr additive="base">
                                        <p:cTn id="31" dur="500" fill="hold"/>
                                        <p:tgtEl>
                                          <p:spTgt spid="710663">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1066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2" grpId="0" build="p" autoUpdateAnimBg="0"/>
      <p:bldP spid="710663"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3"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98B7B19C-C4F6-4B7A-8526-850BBA8C5889}" type="slidenum">
              <a:rPr lang="en-US" altLang="zh-CN" sz="1200">
                <a:ea typeface="宋体" pitchFamily="2" charset="-122"/>
              </a:rPr>
              <a:pPr algn="r">
                <a:buClrTx/>
                <a:buFontTx/>
                <a:buNone/>
              </a:pPr>
              <a:t>51</a:t>
            </a:fld>
            <a:endParaRPr lang="en-US" altLang="zh-CN" sz="1200">
              <a:ea typeface="宋体" pitchFamily="2" charset="-122"/>
            </a:endParaRPr>
          </a:p>
        </p:txBody>
      </p:sp>
      <p:sp>
        <p:nvSpPr>
          <p:cNvPr id="712707" name="Rectangle 3"/>
          <p:cNvSpPr>
            <a:spLocks noGrp="1" noChangeArrowheads="1"/>
          </p:cNvSpPr>
          <p:nvPr>
            <p:ph type="subTitle" idx="4294967295"/>
          </p:nvPr>
        </p:nvSpPr>
        <p:spPr>
          <a:xfrm>
            <a:off x="0" y="980728"/>
            <a:ext cx="5640388" cy="533400"/>
          </a:xfrm>
        </p:spPr>
        <p:txBody>
          <a:bodyPr>
            <a:normAutofit lnSpcReduction="10000"/>
          </a:bodyPr>
          <a:lstStyle/>
          <a:p>
            <a:pPr marL="0" indent="0" algn="just">
              <a:buFont typeface="Wingdings 2" pitchFamily="18" charset="2"/>
              <a:buNone/>
            </a:pPr>
            <a:r>
              <a:rPr lang="zh-CN" altLang="en-US" b="1" dirty="0" smtClean="0">
                <a:solidFill>
                  <a:srgbClr val="0000CC"/>
                </a:solidFill>
                <a:effectLst>
                  <a:outerShdw blurRad="38100" dist="38100" dir="2700000" algn="tl">
                    <a:srgbClr val="C0C0C0"/>
                  </a:outerShdw>
                </a:effectLst>
              </a:rPr>
              <a:t>晶</a:t>
            </a:r>
            <a:r>
              <a:rPr lang="zh-CN" altLang="en-US" b="1" dirty="0">
                <a:solidFill>
                  <a:srgbClr val="0000CC"/>
                </a:solidFill>
                <a:effectLst>
                  <a:outerShdw blurRad="38100" dist="38100" dir="2700000" algn="tl">
                    <a:srgbClr val="C0C0C0"/>
                  </a:outerShdw>
                </a:effectLst>
              </a:rPr>
              <a:t>圆制备（</a:t>
            </a:r>
            <a:r>
              <a:rPr lang="en-US" altLang="zh-CN" b="1" dirty="0">
                <a:solidFill>
                  <a:srgbClr val="0000CC"/>
                </a:solidFill>
                <a:effectLst>
                  <a:outerShdw blurRad="38100" dist="38100" dir="2700000" algn="tl">
                    <a:srgbClr val="C0C0C0"/>
                  </a:outerShdw>
                </a:effectLst>
              </a:rPr>
              <a:t>3</a:t>
            </a:r>
            <a:r>
              <a:rPr lang="zh-CN" altLang="en-US" b="1" dirty="0">
                <a:solidFill>
                  <a:srgbClr val="0000CC"/>
                </a:solidFill>
                <a:effectLst>
                  <a:outerShdw blurRad="38100" dist="38100" dir="2700000" algn="tl">
                    <a:srgbClr val="C0C0C0"/>
                  </a:outerShdw>
                </a:effectLst>
              </a:rPr>
              <a:t>）硅片制备</a:t>
            </a:r>
            <a:endParaRPr lang="zh-CN" altLang="en-US" sz="2800" b="1" dirty="0">
              <a:solidFill>
                <a:srgbClr val="0000CC"/>
              </a:solidFill>
              <a:effectLst>
                <a:outerShdw blurRad="38100" dist="38100" dir="2700000" algn="tl">
                  <a:srgbClr val="C0C0C0"/>
                </a:outerShdw>
              </a:effectLst>
            </a:endParaRPr>
          </a:p>
        </p:txBody>
      </p:sp>
      <p:pic>
        <p:nvPicPr>
          <p:cNvPr id="712710" name="Picture 6" descr="Snap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2636912"/>
            <a:ext cx="4903144" cy="338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07" name="Rectangle 7"/>
          <p:cNvSpPr>
            <a:spLocks noChangeArrowheads="1"/>
          </p:cNvSpPr>
          <p:nvPr/>
        </p:nvSpPr>
        <p:spPr bwMode="auto">
          <a:xfrm>
            <a:off x="238125" y="1977678"/>
            <a:ext cx="5392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en-US" altLang="zh-CN" sz="2400" b="1">
                <a:solidFill>
                  <a:srgbClr val="800000"/>
                </a:solidFill>
                <a:ea typeface="宋体" pitchFamily="2" charset="-122"/>
                <a:cs typeface="Tahoma" pitchFamily="34" charset="0"/>
              </a:rPr>
              <a:t>②</a:t>
            </a:r>
            <a:r>
              <a:rPr kumimoji="1" lang="zh-CN" altLang="en-US" sz="2400" b="1">
                <a:solidFill>
                  <a:srgbClr val="800000"/>
                </a:solidFill>
                <a:ea typeface="新宋体" pitchFamily="49" charset="-122"/>
                <a:cs typeface="Tahoma" pitchFamily="34" charset="0"/>
              </a:rPr>
              <a:t>如何根据参考面辨别晶向和导电类型</a:t>
            </a:r>
          </a:p>
        </p:txBody>
      </p:sp>
      <p:graphicFrame>
        <p:nvGraphicFramePr>
          <p:cNvPr id="1484808" name="Object 8"/>
          <p:cNvGraphicFramePr>
            <a:graphicFrameLocks noChangeAspect="1"/>
          </p:cNvGraphicFramePr>
          <p:nvPr>
            <p:extLst>
              <p:ext uri="{D42A27DB-BD31-4B8C-83A1-F6EECF244321}">
                <p14:modId xmlns:p14="http://schemas.microsoft.com/office/powerpoint/2010/main" val="1104956435"/>
              </p:ext>
            </p:extLst>
          </p:nvPr>
        </p:nvGraphicFramePr>
        <p:xfrm>
          <a:off x="539750" y="3226345"/>
          <a:ext cx="2663825" cy="2074863"/>
        </p:xfrm>
        <a:graphic>
          <a:graphicData uri="http://schemas.openxmlformats.org/presentationml/2006/ole">
            <mc:AlternateContent xmlns:mc="http://schemas.openxmlformats.org/markup-compatibility/2006">
              <mc:Choice xmlns:v="urn:schemas-microsoft-com:vml" Requires="v">
                <p:oleObj spid="_x0000_s10261" name="Visio" r:id="rId5" imgW="838819" imgH="651939" progId="Visio.Drawing.11">
                  <p:embed/>
                </p:oleObj>
              </mc:Choice>
              <mc:Fallback>
                <p:oleObj name="Visio" r:id="rId5" imgW="838819" imgH="65193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226345"/>
                        <a:ext cx="2663825" cy="2074863"/>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33666677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84808"/>
                                        </p:tgtEl>
                                        <p:attrNameLst>
                                          <p:attrName>style.visibility</p:attrName>
                                        </p:attrNameLst>
                                      </p:cBhvr>
                                      <p:to>
                                        <p:strVal val="visible"/>
                                      </p:to>
                                    </p:set>
                                    <p:animEffect transition="in" filter="blinds(horizontal)">
                                      <p:cBhvr>
                                        <p:cTn id="7" dur="500"/>
                                        <p:tgtEl>
                                          <p:spTgt spid="14848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712710"/>
                                        </p:tgtEl>
                                        <p:attrNameLst>
                                          <p:attrName>style.visibility</p:attrName>
                                        </p:attrNameLst>
                                      </p:cBhvr>
                                      <p:to>
                                        <p:strVal val="visible"/>
                                      </p:to>
                                    </p:set>
                                    <p:animEffect transition="in" filter="strips(downLeft)">
                                      <p:cBhvr>
                                        <p:cTn id="12" dur="500"/>
                                        <p:tgtEl>
                                          <p:spTgt spid="71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1" name="灯片编号占位符 7"/>
          <p:cNvSpPr txBox="1">
            <a:spLocks noGrp="1"/>
          </p:cNvSpPr>
          <p:nvPr/>
        </p:nvSpPr>
        <p:spPr bwMode="auto">
          <a:xfrm>
            <a:off x="6553200" y="624840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DD6CBE7B-6F2C-4647-9189-737C06B32455}" type="slidenum">
              <a:rPr lang="en-US" altLang="zh-CN" sz="1200">
                <a:ea typeface="宋体" pitchFamily="2" charset="-122"/>
              </a:rPr>
              <a:pPr algn="r">
                <a:buClrTx/>
                <a:buFontTx/>
                <a:buNone/>
              </a:pPr>
              <a:t>52</a:t>
            </a:fld>
            <a:endParaRPr lang="en-US" altLang="zh-CN" sz="1200">
              <a:ea typeface="宋体" pitchFamily="2" charset="-122"/>
            </a:endParaRPr>
          </a:p>
        </p:txBody>
      </p:sp>
      <p:graphicFrame>
        <p:nvGraphicFramePr>
          <p:cNvPr id="791565" name="Object 13"/>
          <p:cNvGraphicFramePr>
            <a:graphicFrameLocks noGrp="1" noChangeAspect="1"/>
          </p:cNvGraphicFramePr>
          <p:nvPr>
            <p:ph sz="quarter" idx="4294967295"/>
          </p:nvPr>
        </p:nvGraphicFramePr>
        <p:xfrm>
          <a:off x="6443663" y="1412875"/>
          <a:ext cx="1984375" cy="954088"/>
        </p:xfrm>
        <a:graphic>
          <a:graphicData uri="http://schemas.openxmlformats.org/presentationml/2006/ole">
            <mc:AlternateContent xmlns:mc="http://schemas.openxmlformats.org/markup-compatibility/2006">
              <mc:Choice xmlns:v="urn:schemas-microsoft-com:vml" Requires="v">
                <p:oleObj spid="_x0000_s11342" name="Visio" r:id="rId3" imgW="1984105" imgH="954548" progId="Visio.Drawing.11">
                  <p:embed/>
                </p:oleObj>
              </mc:Choice>
              <mc:Fallback>
                <p:oleObj name="Visio" r:id="rId3" imgW="1984105" imgH="95454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1412875"/>
                        <a:ext cx="1984375" cy="954088"/>
                      </a:xfrm>
                      <a:prstGeom prst="rect">
                        <a:avLst/>
                      </a:prstGeom>
                      <a:gradFill rotWithShape="1">
                        <a:gsLst>
                          <a:gs pos="0">
                            <a:srgbClr val="FFCCCC"/>
                          </a:gs>
                          <a:gs pos="100000">
                            <a:schemeClr val="tx1"/>
                          </a:gs>
                        </a:gsLst>
                        <a:lin ang="5400000" scaled="1"/>
                      </a:gra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1562" name="Object 10"/>
          <p:cNvGraphicFramePr>
            <a:graphicFrameLocks noGrp="1" noChangeAspect="1"/>
          </p:cNvGraphicFramePr>
          <p:nvPr>
            <p:ph sz="quarter" idx="4294967295"/>
          </p:nvPr>
        </p:nvGraphicFramePr>
        <p:xfrm>
          <a:off x="1187450" y="1484313"/>
          <a:ext cx="1984375" cy="936625"/>
        </p:xfrm>
        <a:graphic>
          <a:graphicData uri="http://schemas.openxmlformats.org/presentationml/2006/ole">
            <mc:AlternateContent xmlns:mc="http://schemas.openxmlformats.org/markup-compatibility/2006">
              <mc:Choice xmlns:v="urn:schemas-microsoft-com:vml" Requires="v">
                <p:oleObj spid="_x0000_s11343" name="Visio" r:id="rId5" imgW="1984105" imgH="936546" progId="Visio.Drawing.11">
                  <p:embed/>
                </p:oleObj>
              </mc:Choice>
              <mc:Fallback>
                <p:oleObj name="Visio" r:id="rId5" imgW="1984105" imgH="93654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1484313"/>
                        <a:ext cx="1984375" cy="936625"/>
                      </a:xfrm>
                      <a:prstGeom prst="rect">
                        <a:avLst/>
                      </a:prstGeom>
                      <a:gradFill rotWithShape="1">
                        <a:gsLst>
                          <a:gs pos="0">
                            <a:srgbClr val="5E9EFF"/>
                          </a:gs>
                          <a:gs pos="39999">
                            <a:srgbClr val="85C2FF"/>
                          </a:gs>
                          <a:gs pos="70000">
                            <a:srgbClr val="C4D6EB"/>
                          </a:gs>
                          <a:gs pos="100000">
                            <a:srgbClr val="FFEBFA"/>
                          </a:gs>
                        </a:gsLst>
                        <a:lin ang="5400000" scaled="1"/>
                      </a:gra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1567" name="Object 15"/>
          <p:cNvGraphicFramePr>
            <a:graphicFrameLocks noGrp="1" noChangeAspect="1"/>
          </p:cNvGraphicFramePr>
          <p:nvPr>
            <p:ph sz="quarter" idx="4294967295"/>
          </p:nvPr>
        </p:nvGraphicFramePr>
        <p:xfrm>
          <a:off x="1104900" y="2787650"/>
          <a:ext cx="2219325" cy="1527175"/>
        </p:xfrm>
        <a:graphic>
          <a:graphicData uri="http://schemas.openxmlformats.org/presentationml/2006/ole">
            <mc:AlternateContent xmlns:mc="http://schemas.openxmlformats.org/markup-compatibility/2006">
              <mc:Choice xmlns:v="urn:schemas-microsoft-com:vml" Requires="v">
                <p:oleObj spid="_x0000_s11344" name="Visio" r:id="rId7" imgW="1044988" imgH="741950" progId="Visio.Drawing.11">
                  <p:embed/>
                </p:oleObj>
              </mc:Choice>
              <mc:Fallback>
                <p:oleObj name="Visio" r:id="rId7" imgW="1044988" imgH="74195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900" y="2787650"/>
                        <a:ext cx="2219325" cy="1527175"/>
                      </a:xfrm>
                      <a:prstGeom prst="rect">
                        <a:avLst/>
                      </a:prstGeom>
                      <a:solidFill>
                        <a:srgbClr val="99FFCC"/>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1556" name="Rectangle 4"/>
          <p:cNvSpPr>
            <a:spLocks noChangeArrowheads="1"/>
          </p:cNvSpPr>
          <p:nvPr/>
        </p:nvSpPr>
        <p:spPr bwMode="auto">
          <a:xfrm>
            <a:off x="250825" y="162877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spcBef>
                <a:spcPct val="20000"/>
              </a:spcBef>
              <a:buClr>
                <a:schemeClr val="folHlink"/>
              </a:buClr>
              <a:buSzPct val="60000"/>
              <a:buFont typeface="Wingdings" pitchFamily="2" charset="2"/>
              <a:buNone/>
            </a:pPr>
            <a:r>
              <a:rPr kumimoji="1" lang="zh-CN" altLang="en-US" sz="1800">
                <a:latin typeface="Garamond" pitchFamily="18" charset="0"/>
                <a:ea typeface="宋体" pitchFamily="2" charset="-122"/>
              </a:rPr>
              <a:t>研磨→</a:t>
            </a:r>
            <a:endParaRPr kumimoji="1" lang="zh-CN" altLang="en-US" sz="2400">
              <a:latin typeface="Garamond" pitchFamily="18" charset="0"/>
              <a:ea typeface="宋体" pitchFamily="2" charset="-122"/>
            </a:endParaRPr>
          </a:p>
        </p:txBody>
      </p:sp>
      <p:graphicFrame>
        <p:nvGraphicFramePr>
          <p:cNvPr id="791569" name="Object 17"/>
          <p:cNvGraphicFramePr>
            <a:graphicFrameLocks noGrp="1" noChangeAspect="1"/>
          </p:cNvGraphicFramePr>
          <p:nvPr>
            <p:ph sz="quarter" idx="4294967295"/>
          </p:nvPr>
        </p:nvGraphicFramePr>
        <p:xfrm>
          <a:off x="1487488" y="4864100"/>
          <a:ext cx="2657475" cy="900113"/>
        </p:xfrm>
        <a:graphic>
          <a:graphicData uri="http://schemas.openxmlformats.org/presentationml/2006/ole">
            <mc:AlternateContent xmlns:mc="http://schemas.openxmlformats.org/markup-compatibility/2006">
              <mc:Choice xmlns:v="urn:schemas-microsoft-com:vml" Requires="v">
                <p:oleObj spid="_x0000_s11345" name="Visio" r:id="rId9" imgW="1416177" imgH="376761" progId="Visio.Drawing.11">
                  <p:embed/>
                </p:oleObj>
              </mc:Choice>
              <mc:Fallback>
                <p:oleObj name="Visio" r:id="rId9" imgW="1416177" imgH="376761"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7488" y="4864100"/>
                        <a:ext cx="2657475" cy="900113"/>
                      </a:xfrm>
                      <a:prstGeom prst="rect">
                        <a:avLst/>
                      </a:prstGeom>
                      <a:gradFill rotWithShape="1">
                        <a:gsLst>
                          <a:gs pos="0">
                            <a:schemeClr val="folHlink"/>
                          </a:gs>
                          <a:gs pos="100000">
                            <a:srgbClr val="FFFFEF"/>
                          </a:gs>
                        </a:gsLst>
                        <a:lin ang="5400000" scaled="1"/>
                      </a:gra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1572" name="Text Box 20"/>
          <p:cNvSpPr txBox="1">
            <a:spLocks noChangeArrowheads="1"/>
          </p:cNvSpPr>
          <p:nvPr/>
        </p:nvSpPr>
        <p:spPr bwMode="auto">
          <a:xfrm>
            <a:off x="3635375" y="1628775"/>
            <a:ext cx="2705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kumimoji="1" lang="zh-CN" altLang="en-US" sz="1800">
                <a:latin typeface="Garamond" pitchFamily="18" charset="0"/>
                <a:ea typeface="宋体" pitchFamily="2" charset="-122"/>
              </a:rPr>
              <a:t>化学机械抛光（</a:t>
            </a:r>
            <a:r>
              <a:rPr kumimoji="1" lang="en-US" altLang="zh-CN" sz="1800">
                <a:latin typeface="Garamond" pitchFamily="18" charset="0"/>
                <a:ea typeface="宋体" pitchFamily="2" charset="-122"/>
              </a:rPr>
              <a:t>CMP</a:t>
            </a:r>
            <a:r>
              <a:rPr kumimoji="1" lang="zh-CN" altLang="en-US" sz="1800">
                <a:latin typeface="Garamond" pitchFamily="18" charset="0"/>
                <a:ea typeface="宋体" pitchFamily="2" charset="-122"/>
              </a:rPr>
              <a:t>）→</a:t>
            </a:r>
          </a:p>
          <a:p>
            <a:pPr>
              <a:buClrTx/>
              <a:buFontTx/>
              <a:buNone/>
            </a:pPr>
            <a:endParaRPr lang="en-US" altLang="zh-CN" sz="1800">
              <a:latin typeface="Garamond" pitchFamily="18" charset="0"/>
              <a:ea typeface="宋体" pitchFamily="2" charset="-122"/>
            </a:endParaRPr>
          </a:p>
        </p:txBody>
      </p:sp>
      <p:sp>
        <p:nvSpPr>
          <p:cNvPr id="791573" name="Text Box 21"/>
          <p:cNvSpPr txBox="1">
            <a:spLocks noChangeArrowheads="1"/>
          </p:cNvSpPr>
          <p:nvPr/>
        </p:nvSpPr>
        <p:spPr bwMode="auto">
          <a:xfrm>
            <a:off x="107950" y="2997200"/>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kumimoji="1" lang="zh-CN" altLang="en-US" sz="1800">
                <a:latin typeface="Garamond" pitchFamily="18" charset="0"/>
                <a:ea typeface="宋体" pitchFamily="2" charset="-122"/>
              </a:rPr>
              <a:t>背处理→</a:t>
            </a:r>
          </a:p>
          <a:p>
            <a:pPr>
              <a:buClrTx/>
              <a:buFontTx/>
              <a:buNone/>
            </a:pPr>
            <a:endParaRPr lang="en-US" altLang="zh-CN" sz="1800">
              <a:latin typeface="Garamond" pitchFamily="18" charset="0"/>
              <a:ea typeface="宋体" pitchFamily="2" charset="-122"/>
            </a:endParaRPr>
          </a:p>
        </p:txBody>
      </p:sp>
      <p:sp>
        <p:nvSpPr>
          <p:cNvPr id="791574" name="Text Box 22"/>
          <p:cNvSpPr txBox="1">
            <a:spLocks noChangeArrowheads="1"/>
          </p:cNvSpPr>
          <p:nvPr/>
        </p:nvSpPr>
        <p:spPr bwMode="auto">
          <a:xfrm>
            <a:off x="4284663" y="3141663"/>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kumimoji="1" lang="zh-CN" altLang="en-US" sz="1800">
                <a:latin typeface="Garamond" pitchFamily="18" charset="0"/>
                <a:ea typeface="宋体" pitchFamily="2" charset="-122"/>
              </a:rPr>
              <a:t>双面抛光→</a:t>
            </a:r>
          </a:p>
          <a:p>
            <a:pPr>
              <a:buClrTx/>
              <a:buFontTx/>
              <a:buNone/>
            </a:pPr>
            <a:endParaRPr lang="en-US" altLang="zh-CN" sz="1800">
              <a:latin typeface="Garamond" pitchFamily="18" charset="0"/>
              <a:ea typeface="宋体" pitchFamily="2" charset="-122"/>
            </a:endParaRPr>
          </a:p>
        </p:txBody>
      </p:sp>
      <p:sp>
        <p:nvSpPr>
          <p:cNvPr id="791575" name="Text Box 23"/>
          <p:cNvSpPr txBox="1">
            <a:spLocks noChangeArrowheads="1"/>
          </p:cNvSpPr>
          <p:nvPr/>
        </p:nvSpPr>
        <p:spPr bwMode="auto">
          <a:xfrm>
            <a:off x="395288" y="4941888"/>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kumimoji="1" lang="zh-CN" altLang="en-US" sz="1800">
                <a:latin typeface="Garamond" pitchFamily="18" charset="0"/>
                <a:ea typeface="宋体" pitchFamily="2" charset="-122"/>
              </a:rPr>
              <a:t>边缘倒角→</a:t>
            </a:r>
          </a:p>
          <a:p>
            <a:pPr>
              <a:buClrTx/>
              <a:buFontTx/>
              <a:buNone/>
            </a:pPr>
            <a:endParaRPr lang="en-US" altLang="zh-CN" sz="1800">
              <a:latin typeface="Garamond" pitchFamily="18" charset="0"/>
              <a:ea typeface="宋体" pitchFamily="2" charset="-122"/>
            </a:endParaRPr>
          </a:p>
        </p:txBody>
      </p:sp>
      <p:sp>
        <p:nvSpPr>
          <p:cNvPr id="791576" name="Rectangle 24"/>
          <p:cNvSpPr>
            <a:spLocks noChangeArrowheads="1"/>
          </p:cNvSpPr>
          <p:nvPr/>
        </p:nvSpPr>
        <p:spPr bwMode="auto">
          <a:xfrm>
            <a:off x="4932363" y="5013325"/>
            <a:ext cx="315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kumimoji="1" lang="zh-CN" altLang="en-US" sz="1800">
                <a:latin typeface="Garamond" pitchFamily="18" charset="0"/>
                <a:ea typeface="宋体" pitchFamily="2" charset="-122"/>
              </a:rPr>
              <a:t>抛光→检验</a:t>
            </a:r>
          </a:p>
          <a:p>
            <a:pPr>
              <a:buClrTx/>
              <a:buFontTx/>
              <a:buNone/>
            </a:pPr>
            <a:r>
              <a:rPr kumimoji="1" lang="zh-CN" altLang="en-US" sz="1800">
                <a:latin typeface="Garamond" pitchFamily="18" charset="0"/>
                <a:ea typeface="宋体" pitchFamily="2" charset="-122"/>
              </a:rPr>
              <a:t>→氧化或外延工艺→打包封装</a:t>
            </a:r>
          </a:p>
        </p:txBody>
      </p:sp>
      <p:sp>
        <p:nvSpPr>
          <p:cNvPr id="791577" name="Text Box 25"/>
          <p:cNvSpPr txBox="1">
            <a:spLocks noChangeArrowheads="1"/>
          </p:cNvSpPr>
          <p:nvPr/>
        </p:nvSpPr>
        <p:spPr bwMode="auto">
          <a:xfrm>
            <a:off x="5632450" y="3101975"/>
            <a:ext cx="3482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lang="zh-CN" altLang="en-US" sz="1800">
                <a:latin typeface="Garamond" pitchFamily="18" charset="0"/>
                <a:ea typeface="宋体" pitchFamily="2" charset="-122"/>
              </a:rPr>
              <a:t>以获得局部平整度</a:t>
            </a:r>
            <a:r>
              <a:rPr lang="en-US" altLang="zh-CN" sz="1800">
                <a:latin typeface="Garamond" pitchFamily="18" charset="0"/>
                <a:ea typeface="宋体" pitchFamily="2" charset="-122"/>
              </a:rPr>
              <a:t>25×25mm</a:t>
            </a:r>
            <a:r>
              <a:rPr lang="zh-CN" altLang="en-US" sz="1800">
                <a:latin typeface="Garamond" pitchFamily="18" charset="0"/>
                <a:ea typeface="宋体" pitchFamily="2" charset="-122"/>
              </a:rPr>
              <a:t>测量</a:t>
            </a:r>
          </a:p>
          <a:p>
            <a:pPr>
              <a:buClrTx/>
              <a:buFontTx/>
              <a:buNone/>
            </a:pPr>
            <a:r>
              <a:rPr lang="zh-CN" altLang="en-US" sz="1800">
                <a:latin typeface="Garamond" pitchFamily="18" charset="0"/>
                <a:ea typeface="宋体" pitchFamily="2" charset="-122"/>
              </a:rPr>
              <a:t>时小于</a:t>
            </a:r>
            <a:r>
              <a:rPr lang="en-US" altLang="zh-CN" sz="1800">
                <a:latin typeface="Garamond" pitchFamily="18" charset="0"/>
                <a:ea typeface="宋体" pitchFamily="2" charset="-122"/>
              </a:rPr>
              <a:t>0.25~0.18</a:t>
            </a:r>
            <a:r>
              <a:rPr lang="el-GR" altLang="zh-CN" sz="1800">
                <a:latin typeface="Garamond" pitchFamily="18" charset="0"/>
                <a:ea typeface="宋体" pitchFamily="2" charset="-122"/>
              </a:rPr>
              <a:t>μm</a:t>
            </a:r>
            <a:r>
              <a:rPr lang="zh-CN" altLang="el-GR" sz="1800">
                <a:latin typeface="Garamond" pitchFamily="18" charset="0"/>
                <a:ea typeface="宋体" pitchFamily="2" charset="-122"/>
              </a:rPr>
              <a:t>的规格要求</a:t>
            </a:r>
            <a:endParaRPr lang="el-GR" altLang="zh-CN" sz="1800">
              <a:latin typeface="Garamond" pitchFamily="18" charset="0"/>
              <a:ea typeface="宋体" pitchFamily="2" charset="-122"/>
            </a:endParaRPr>
          </a:p>
        </p:txBody>
      </p:sp>
    </p:spTree>
    <p:extLst>
      <p:ext uri="{BB962C8B-B14F-4D97-AF65-F5344CB8AC3E}">
        <p14:creationId xmlns:p14="http://schemas.microsoft.com/office/powerpoint/2010/main" val="2226041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1556"/>
                                        </p:tgtEl>
                                        <p:attrNameLst>
                                          <p:attrName>style.visibility</p:attrName>
                                        </p:attrNameLst>
                                      </p:cBhvr>
                                      <p:to>
                                        <p:strVal val="visible"/>
                                      </p:to>
                                    </p:set>
                                    <p:anim calcmode="lin" valueType="num">
                                      <p:cBhvr additive="base">
                                        <p:cTn id="7" dur="500" fill="hold"/>
                                        <p:tgtEl>
                                          <p:spTgt spid="791556"/>
                                        </p:tgtEl>
                                        <p:attrNameLst>
                                          <p:attrName>ppt_x</p:attrName>
                                        </p:attrNameLst>
                                      </p:cBhvr>
                                      <p:tavLst>
                                        <p:tav tm="0">
                                          <p:val>
                                            <p:strVal val="0-#ppt_w/2"/>
                                          </p:val>
                                        </p:tav>
                                        <p:tav tm="100000">
                                          <p:val>
                                            <p:strVal val="#ppt_x"/>
                                          </p:val>
                                        </p:tav>
                                      </p:tavLst>
                                    </p:anim>
                                    <p:anim calcmode="lin" valueType="num">
                                      <p:cBhvr additive="base">
                                        <p:cTn id="8" dur="500" fill="hold"/>
                                        <p:tgtEl>
                                          <p:spTgt spid="7915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9156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15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791565"/>
                                        </p:tgtEl>
                                        <p:attrNameLst>
                                          <p:attrName>style.visibility</p:attrName>
                                        </p:attrNameLst>
                                      </p:cBhvr>
                                      <p:to>
                                        <p:strVal val="visible"/>
                                      </p:to>
                                    </p:set>
                                    <p:animEffect transition="in" filter="blinds(horizontal)">
                                      <p:cBhvr>
                                        <p:cTn id="21" dur="500"/>
                                        <p:tgtEl>
                                          <p:spTgt spid="79156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791573"/>
                                        </p:tgtEl>
                                        <p:attrNameLst>
                                          <p:attrName>style.visibility</p:attrName>
                                        </p:attrNameLst>
                                      </p:cBhvr>
                                      <p:to>
                                        <p:strVal val="visible"/>
                                      </p:to>
                                    </p:set>
                                    <p:anim calcmode="lin" valueType="num">
                                      <p:cBhvr additive="base">
                                        <p:cTn id="26" dur="500" fill="hold"/>
                                        <p:tgtEl>
                                          <p:spTgt spid="791573"/>
                                        </p:tgtEl>
                                        <p:attrNameLst>
                                          <p:attrName>ppt_x</p:attrName>
                                        </p:attrNameLst>
                                      </p:cBhvr>
                                      <p:tavLst>
                                        <p:tav tm="0">
                                          <p:val>
                                            <p:strVal val="0-#ppt_w/2"/>
                                          </p:val>
                                        </p:tav>
                                        <p:tav tm="100000">
                                          <p:val>
                                            <p:strVal val="#ppt_x"/>
                                          </p:val>
                                        </p:tav>
                                      </p:tavLst>
                                    </p:anim>
                                    <p:anim calcmode="lin" valueType="num">
                                      <p:cBhvr additive="base">
                                        <p:cTn id="27" dur="500" fill="hold"/>
                                        <p:tgtEl>
                                          <p:spTgt spid="791573"/>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12" fill="hold" nodeType="clickEffect">
                                  <p:stCondLst>
                                    <p:cond delay="0"/>
                                  </p:stCondLst>
                                  <p:childTnLst>
                                    <p:set>
                                      <p:cBhvr>
                                        <p:cTn id="31" dur="1" fill="hold">
                                          <p:stCondLst>
                                            <p:cond delay="0"/>
                                          </p:stCondLst>
                                        </p:cTn>
                                        <p:tgtEl>
                                          <p:spTgt spid="791567"/>
                                        </p:tgtEl>
                                        <p:attrNameLst>
                                          <p:attrName>style.visibility</p:attrName>
                                        </p:attrNameLst>
                                      </p:cBhvr>
                                      <p:to>
                                        <p:strVal val="visible"/>
                                      </p:to>
                                    </p:set>
                                    <p:animEffect transition="in" filter="strips(downLeft)">
                                      <p:cBhvr>
                                        <p:cTn id="32" dur="500"/>
                                        <p:tgtEl>
                                          <p:spTgt spid="7915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915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157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791575"/>
                                        </p:tgtEl>
                                        <p:attrNameLst>
                                          <p:attrName>style.visibility</p:attrName>
                                        </p:attrNameLst>
                                      </p:cBhvr>
                                      <p:to>
                                        <p:strVal val="visible"/>
                                      </p:to>
                                    </p:set>
                                    <p:anim calcmode="lin" valueType="num">
                                      <p:cBhvr additive="base">
                                        <p:cTn id="45" dur="500" fill="hold"/>
                                        <p:tgtEl>
                                          <p:spTgt spid="791575"/>
                                        </p:tgtEl>
                                        <p:attrNameLst>
                                          <p:attrName>ppt_x</p:attrName>
                                        </p:attrNameLst>
                                      </p:cBhvr>
                                      <p:tavLst>
                                        <p:tav tm="0">
                                          <p:val>
                                            <p:strVal val="0-#ppt_w/2"/>
                                          </p:val>
                                        </p:tav>
                                        <p:tav tm="100000">
                                          <p:val>
                                            <p:strVal val="#ppt_x"/>
                                          </p:val>
                                        </p:tav>
                                      </p:tavLst>
                                    </p:anim>
                                    <p:anim calcmode="lin" valueType="num">
                                      <p:cBhvr additive="base">
                                        <p:cTn id="46" dur="500" fill="hold"/>
                                        <p:tgtEl>
                                          <p:spTgt spid="791575"/>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nodeType="clickEffect">
                                  <p:stCondLst>
                                    <p:cond delay="0"/>
                                  </p:stCondLst>
                                  <p:childTnLst>
                                    <p:set>
                                      <p:cBhvr>
                                        <p:cTn id="50" dur="1" fill="hold">
                                          <p:stCondLst>
                                            <p:cond delay="0"/>
                                          </p:stCondLst>
                                        </p:cTn>
                                        <p:tgtEl>
                                          <p:spTgt spid="791569"/>
                                        </p:tgtEl>
                                        <p:attrNameLst>
                                          <p:attrName>style.visibility</p:attrName>
                                        </p:attrNameLst>
                                      </p:cBhvr>
                                      <p:to>
                                        <p:strVal val="visible"/>
                                      </p:to>
                                    </p:set>
                                    <p:animEffect transition="in" filter="box(in)">
                                      <p:cBhvr>
                                        <p:cTn id="51" dur="500"/>
                                        <p:tgtEl>
                                          <p:spTgt spid="79156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791576"/>
                                        </p:tgtEl>
                                        <p:attrNameLst>
                                          <p:attrName>style.visibility</p:attrName>
                                        </p:attrNameLst>
                                      </p:cBhvr>
                                      <p:to>
                                        <p:strVal val="visible"/>
                                      </p:to>
                                    </p:set>
                                    <p:anim calcmode="lin" valueType="num">
                                      <p:cBhvr additive="base">
                                        <p:cTn id="56" dur="500" fill="hold"/>
                                        <p:tgtEl>
                                          <p:spTgt spid="791576"/>
                                        </p:tgtEl>
                                        <p:attrNameLst>
                                          <p:attrName>ppt_x</p:attrName>
                                        </p:attrNameLst>
                                      </p:cBhvr>
                                      <p:tavLst>
                                        <p:tav tm="0">
                                          <p:val>
                                            <p:strVal val="#ppt_x"/>
                                          </p:val>
                                        </p:tav>
                                        <p:tav tm="100000">
                                          <p:val>
                                            <p:strVal val="#ppt_x"/>
                                          </p:val>
                                        </p:tav>
                                      </p:tavLst>
                                    </p:anim>
                                    <p:anim calcmode="lin" valueType="num">
                                      <p:cBhvr additive="base">
                                        <p:cTn id="57" dur="500" fill="hold"/>
                                        <p:tgtEl>
                                          <p:spTgt spid="7915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6" grpId="0"/>
      <p:bldP spid="791572" grpId="0"/>
      <p:bldP spid="791573" grpId="0"/>
      <p:bldP spid="791574" grpId="0"/>
      <p:bldP spid="791575" grpId="0"/>
      <p:bldP spid="791576" grpId="0"/>
      <p:bldP spid="79157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5"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BFD3CE3E-CD33-4F37-B8E3-DDD3096911CC}" type="slidenum">
              <a:rPr lang="en-US" altLang="zh-CN" sz="1200">
                <a:ea typeface="宋体" pitchFamily="2" charset="-122"/>
              </a:rPr>
              <a:pPr algn="r">
                <a:buClrTx/>
                <a:buFontTx/>
                <a:buNone/>
              </a:pPr>
              <a:t>53</a:t>
            </a:fld>
            <a:endParaRPr lang="en-US" altLang="zh-CN" sz="1200">
              <a:ea typeface="宋体" pitchFamily="2" charset="-122"/>
            </a:endParaRPr>
          </a:p>
        </p:txBody>
      </p:sp>
      <p:sp>
        <p:nvSpPr>
          <p:cNvPr id="735235" name="Rectangle 3"/>
          <p:cNvSpPr>
            <a:spLocks noGrp="1" noChangeArrowheads="1"/>
          </p:cNvSpPr>
          <p:nvPr>
            <p:ph type="subTitle" idx="4294967295"/>
          </p:nvPr>
        </p:nvSpPr>
        <p:spPr>
          <a:xfrm>
            <a:off x="282575" y="908720"/>
            <a:ext cx="5327650" cy="533400"/>
          </a:xfrm>
        </p:spPr>
        <p:txBody>
          <a:bodyPr>
            <a:normAutofit lnSpcReduction="10000"/>
          </a:bodyPr>
          <a:lstStyle/>
          <a:p>
            <a:pPr marL="0" indent="0" algn="just">
              <a:buFont typeface="Wingdings 2" pitchFamily="18" charset="2"/>
              <a:buNone/>
            </a:pPr>
            <a:r>
              <a:rPr lang="zh-CN" altLang="en-US" b="1" dirty="0" smtClean="0">
                <a:solidFill>
                  <a:srgbClr val="0000CC"/>
                </a:solidFill>
                <a:effectLst>
                  <a:outerShdw blurRad="38100" dist="38100" dir="2700000" algn="tl">
                    <a:srgbClr val="C0C0C0"/>
                  </a:outerShdw>
                </a:effectLst>
              </a:rPr>
              <a:t>晶</a:t>
            </a:r>
            <a:r>
              <a:rPr lang="zh-CN" altLang="en-US" b="1" dirty="0">
                <a:solidFill>
                  <a:srgbClr val="0000CC"/>
                </a:solidFill>
                <a:effectLst>
                  <a:outerShdw blurRad="38100" dist="38100" dir="2700000" algn="tl">
                    <a:srgbClr val="C0C0C0"/>
                  </a:outerShdw>
                </a:effectLst>
              </a:rPr>
              <a:t>圆制备（</a:t>
            </a:r>
            <a:r>
              <a:rPr lang="en-US" altLang="zh-CN" b="1" dirty="0">
                <a:solidFill>
                  <a:srgbClr val="0000CC"/>
                </a:solidFill>
                <a:effectLst>
                  <a:outerShdw blurRad="38100" dist="38100" dir="2700000" algn="tl">
                    <a:srgbClr val="C0C0C0"/>
                  </a:outerShdw>
                </a:effectLst>
              </a:rPr>
              <a:t>3</a:t>
            </a:r>
            <a:r>
              <a:rPr lang="zh-CN" altLang="en-US" b="1" dirty="0">
                <a:solidFill>
                  <a:srgbClr val="0000CC"/>
                </a:solidFill>
                <a:effectLst>
                  <a:outerShdw blurRad="38100" dist="38100" dir="2700000" algn="tl">
                    <a:srgbClr val="C0C0C0"/>
                  </a:outerShdw>
                </a:effectLst>
              </a:rPr>
              <a:t>）硅片制备</a:t>
            </a:r>
            <a:endParaRPr lang="zh-CN" altLang="en-US" sz="2800" b="1" dirty="0">
              <a:solidFill>
                <a:srgbClr val="0000CC"/>
              </a:solidFill>
              <a:effectLst>
                <a:outerShdw blurRad="38100" dist="38100" dir="2700000" algn="tl">
                  <a:srgbClr val="C0C0C0"/>
                </a:outerShdw>
              </a:effectLst>
            </a:endParaRPr>
          </a:p>
        </p:txBody>
      </p:sp>
      <p:pic>
        <p:nvPicPr>
          <p:cNvPr id="1487878" name="Picture 6" descr="Silicon ingots and waf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1628775"/>
            <a:ext cx="5751513"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879" name="Text Box 7"/>
          <p:cNvSpPr txBox="1">
            <a:spLocks noChangeArrowheads="1"/>
          </p:cNvSpPr>
          <p:nvPr/>
        </p:nvSpPr>
        <p:spPr bwMode="auto">
          <a:xfrm>
            <a:off x="468313" y="184467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buClrTx/>
              <a:buFontTx/>
              <a:buNone/>
            </a:pPr>
            <a:r>
              <a:rPr lang="zh-CN" altLang="en-US" sz="2400">
                <a:latin typeface="Garamond" pitchFamily="18" charset="0"/>
                <a:ea typeface="宋体" pitchFamily="2" charset="-122"/>
              </a:rPr>
              <a:t>切片</a:t>
            </a:r>
          </a:p>
        </p:txBody>
      </p:sp>
    </p:spTree>
    <p:extLst>
      <p:ext uri="{BB962C8B-B14F-4D97-AF65-F5344CB8AC3E}">
        <p14:creationId xmlns:p14="http://schemas.microsoft.com/office/powerpoint/2010/main" val="118106999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3" name="Rectangle 15"/>
          <p:cNvSpPr txBox="1">
            <a:spLocks noGrp="1" noChangeArrowheads="1"/>
          </p:cNvSpPr>
          <p:nvPr/>
        </p:nvSpPr>
        <p:spPr bwMode="auto">
          <a:xfrm>
            <a:off x="6553200" y="6254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buClrTx/>
              <a:buFontTx/>
              <a:buNone/>
            </a:pPr>
            <a:fld id="{98AA1388-47C6-4B25-A7DE-E97BD884D6E9}" type="slidenum">
              <a:rPr lang="en-US" altLang="zh-CN" sz="1200">
                <a:ea typeface="宋体" pitchFamily="2" charset="-122"/>
              </a:rPr>
              <a:pPr algn="r">
                <a:buClrTx/>
                <a:buFontTx/>
                <a:buNone/>
              </a:pPr>
              <a:t>54</a:t>
            </a:fld>
            <a:endParaRPr lang="en-US" altLang="zh-CN" sz="1200">
              <a:ea typeface="宋体" pitchFamily="2" charset="-122"/>
            </a:endParaRPr>
          </a:p>
        </p:txBody>
      </p:sp>
      <p:sp>
        <p:nvSpPr>
          <p:cNvPr id="714755" name="Rectangle 3"/>
          <p:cNvSpPr>
            <a:spLocks noGrp="1" noChangeArrowheads="1"/>
          </p:cNvSpPr>
          <p:nvPr>
            <p:ph type="subTitle" idx="4294967295"/>
          </p:nvPr>
        </p:nvSpPr>
        <p:spPr>
          <a:xfrm>
            <a:off x="0" y="990600"/>
            <a:ext cx="3646488" cy="533400"/>
          </a:xfrm>
        </p:spPr>
        <p:txBody>
          <a:bodyPr>
            <a:normAutofit lnSpcReduction="10000"/>
          </a:bodyPr>
          <a:lstStyle/>
          <a:p>
            <a:pPr marL="0" indent="0" algn="just">
              <a:buFont typeface="Wingdings 2" pitchFamily="18" charset="2"/>
              <a:buNone/>
            </a:pPr>
            <a:r>
              <a:rPr lang="zh-CN" altLang="en-US" b="1" dirty="0" smtClean="0">
                <a:solidFill>
                  <a:srgbClr val="0000CC"/>
                </a:solidFill>
                <a:effectLst>
                  <a:outerShdw blurRad="38100" dist="38100" dir="2700000" algn="tl">
                    <a:srgbClr val="C0C0C0"/>
                  </a:outerShdw>
                </a:effectLst>
              </a:rPr>
              <a:t>芯片</a:t>
            </a:r>
            <a:r>
              <a:rPr lang="zh-CN" altLang="en-US" b="1" dirty="0">
                <a:solidFill>
                  <a:srgbClr val="0000CC"/>
                </a:solidFill>
                <a:effectLst>
                  <a:outerShdw blurRad="38100" dist="38100" dir="2700000" algn="tl">
                    <a:srgbClr val="C0C0C0"/>
                  </a:outerShdw>
                </a:effectLst>
              </a:rPr>
              <a:t>制造阶段</a:t>
            </a:r>
            <a:endParaRPr lang="zh-CN" altLang="en-US" sz="2800" b="1" dirty="0">
              <a:solidFill>
                <a:srgbClr val="0000CC"/>
              </a:solidFill>
              <a:effectLst>
                <a:outerShdw blurRad="38100" dist="38100" dir="2700000" algn="tl">
                  <a:srgbClr val="C0C0C0"/>
                </a:outerShdw>
              </a:effectLst>
            </a:endParaRPr>
          </a:p>
        </p:txBody>
      </p:sp>
      <p:pic>
        <p:nvPicPr>
          <p:cNvPr id="14899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1331913"/>
            <a:ext cx="4797425"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9927" name="Rectangle 8"/>
          <p:cNvSpPr>
            <a:spLocks noChangeArrowheads="1"/>
          </p:cNvSpPr>
          <p:nvPr/>
        </p:nvSpPr>
        <p:spPr bwMode="auto">
          <a:xfrm>
            <a:off x="4203700" y="5734050"/>
            <a:ext cx="355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0"/>
              </a:spcAft>
              <a:defRPr>
                <a:solidFill>
                  <a:schemeClr val="tx1"/>
                </a:solidFill>
                <a:latin typeface="Arial" pitchFamily="34" charset="0"/>
                <a:cs typeface="Arial" pitchFamily="34" charset="0"/>
              </a:defRPr>
            </a:lvl1pPr>
            <a:lvl2pPr marL="742950" indent="-285750">
              <a:spcAft>
                <a:spcPct val="0"/>
              </a:spcAft>
              <a:defRPr>
                <a:solidFill>
                  <a:schemeClr val="tx1"/>
                </a:solidFill>
                <a:latin typeface="Arial" pitchFamily="34" charset="0"/>
                <a:cs typeface="Arial" pitchFamily="34" charset="0"/>
              </a:defRPr>
            </a:lvl2pPr>
            <a:lvl3pPr marL="1143000" indent="-228600">
              <a:spcAft>
                <a:spcPct val="0"/>
              </a:spcAft>
              <a:defRPr>
                <a:solidFill>
                  <a:schemeClr val="tx1"/>
                </a:solidFill>
                <a:latin typeface="Arial" pitchFamily="34" charset="0"/>
                <a:cs typeface="Arial" pitchFamily="34" charset="0"/>
              </a:defRPr>
            </a:lvl3pPr>
            <a:lvl4pPr marL="1600200" indent="-228600">
              <a:spcAft>
                <a:spcPct val="0"/>
              </a:spcAft>
              <a:defRPr>
                <a:solidFill>
                  <a:schemeClr val="tx1"/>
                </a:solidFill>
                <a:latin typeface="Arial" pitchFamily="34" charset="0"/>
                <a:cs typeface="Arial" pitchFamily="34" charset="0"/>
              </a:defRPr>
            </a:lvl4pPr>
            <a:lvl5pPr marL="2057400" indent="-228600">
              <a:spcAft>
                <a:spcPct val="0"/>
              </a:spcAft>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buClrTx/>
              <a:buFontTx/>
              <a:buNone/>
            </a:pPr>
            <a:r>
              <a:rPr kumimoji="1" lang="zh-CN" altLang="en-US" sz="2400" b="1">
                <a:solidFill>
                  <a:schemeClr val="hlink"/>
                </a:solidFill>
                <a:latin typeface="Tahoma" pitchFamily="34" charset="0"/>
                <a:ea typeface="宋体" pitchFamily="2" charset="-122"/>
              </a:rPr>
              <a:t>集成电路芯片的显微照片</a:t>
            </a:r>
          </a:p>
        </p:txBody>
      </p:sp>
      <p:pic>
        <p:nvPicPr>
          <p:cNvPr id="1489929" name="Picture 9" descr="]45`1S{BI$O_J_LBV7_{LW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12925"/>
            <a:ext cx="3454400" cy="291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0495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499" name="Rectangle 3"/>
          <p:cNvSpPr>
            <a:spLocks noGrp="1" noChangeArrowheads="1"/>
          </p:cNvSpPr>
          <p:nvPr>
            <p:ph type="body" idx="1"/>
          </p:nvPr>
        </p:nvSpPr>
        <p:spPr>
          <a:xfrm>
            <a:off x="395288" y="1871663"/>
            <a:ext cx="8748712" cy="4659312"/>
          </a:xfrm>
        </p:spPr>
        <p:txBody>
          <a:bodyPr/>
          <a:lstStyle/>
          <a:p>
            <a:endParaRPr lang="zh-CN" altLang="en-US"/>
          </a:p>
        </p:txBody>
      </p:sp>
      <p:pic>
        <p:nvPicPr>
          <p:cNvPr id="1514501" name="Picture 5" descr="PPL3AA@DA5}3GK6OO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1222375"/>
            <a:ext cx="2319338"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514503" name="Picture 7" descr="E[QP53UXE24`7{L2@`%0PX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438" y="1220788"/>
            <a:ext cx="2173287" cy="2071687"/>
          </a:xfrm>
          <a:prstGeom prst="rect">
            <a:avLst/>
          </a:prstGeom>
          <a:noFill/>
          <a:extLst>
            <a:ext uri="{909E8E84-426E-40DD-AFC4-6F175D3DCCD1}">
              <a14:hiddenFill xmlns:a14="http://schemas.microsoft.com/office/drawing/2010/main">
                <a:solidFill>
                  <a:srgbClr val="FFFFFF"/>
                </a:solidFill>
              </a14:hiddenFill>
            </a:ext>
          </a:extLst>
        </p:spPr>
      </p:pic>
      <p:pic>
        <p:nvPicPr>
          <p:cNvPr id="1514505" name="Picture 9" descr="Y091D2Z0Y2RXSL81W)W_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38" y="1352550"/>
            <a:ext cx="2130425"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514507" name="Picture 11" descr="85H(OPE~NTSF]U_`G21SNLJ"/>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25" y="3549650"/>
            <a:ext cx="2557463" cy="2613025"/>
          </a:xfrm>
          <a:prstGeom prst="rect">
            <a:avLst/>
          </a:prstGeom>
          <a:noFill/>
          <a:extLst>
            <a:ext uri="{909E8E84-426E-40DD-AFC4-6F175D3DCCD1}">
              <a14:hiddenFill xmlns:a14="http://schemas.microsoft.com/office/drawing/2010/main">
                <a:solidFill>
                  <a:srgbClr val="FFFFFF"/>
                </a:solidFill>
              </a14:hiddenFill>
            </a:ext>
          </a:extLst>
        </p:spPr>
      </p:pic>
      <p:pic>
        <p:nvPicPr>
          <p:cNvPr id="1514509" name="Picture 13" descr="(_U9GE6P0M_{GE(J0YLLF7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563" y="3808413"/>
            <a:ext cx="2601912"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772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9" name="Rectangle 3"/>
          <p:cNvSpPr>
            <a:spLocks noGrp="1" noChangeArrowheads="1"/>
          </p:cNvSpPr>
          <p:nvPr>
            <p:ph type="body" idx="1"/>
          </p:nvPr>
        </p:nvSpPr>
        <p:spPr>
          <a:xfrm>
            <a:off x="163513" y="641895"/>
            <a:ext cx="8748712" cy="4659313"/>
          </a:xfrm>
        </p:spPr>
        <p:txBody>
          <a:bodyPr/>
          <a:lstStyle/>
          <a:p>
            <a:pPr marL="0" indent="0">
              <a:buNone/>
            </a:pPr>
            <a:r>
              <a:rPr lang="zh-CN" altLang="en-US" b="1" dirty="0" smtClean="0">
                <a:solidFill>
                  <a:srgbClr val="0000CC"/>
                </a:solidFill>
              </a:rPr>
              <a:t>晶圆的尺寸越来越大（思考下为什么）</a:t>
            </a:r>
            <a:endParaRPr lang="zh-CN" altLang="en-US" b="1" dirty="0">
              <a:solidFill>
                <a:srgbClr val="0000CC"/>
              </a:solidFill>
            </a:endParaRPr>
          </a:p>
        </p:txBody>
      </p:sp>
      <p:pic>
        <p:nvPicPr>
          <p:cNvPr id="1519621" name="Picture 5" descr="UNT8N{EGQNCJKG(PXRGU07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2247900"/>
            <a:ext cx="5159375" cy="4122738"/>
          </a:xfrm>
          <a:prstGeom prst="rect">
            <a:avLst/>
          </a:prstGeom>
          <a:noFill/>
          <a:extLst>
            <a:ext uri="{909E8E84-426E-40DD-AFC4-6F175D3DCCD1}">
              <a14:hiddenFill xmlns:a14="http://schemas.microsoft.com/office/drawing/2010/main">
                <a:solidFill>
                  <a:srgbClr val="FFFFFF"/>
                </a:solidFill>
              </a14:hiddenFill>
            </a:ext>
          </a:extLst>
        </p:spPr>
      </p:pic>
      <p:pic>
        <p:nvPicPr>
          <p:cNvPr id="1519623" name="Picture 7" descr="NK%]YF9YJISJXC8$@F8G~]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1773238"/>
            <a:ext cx="5119688" cy="4168775"/>
          </a:xfrm>
          <a:prstGeom prst="rect">
            <a:avLst/>
          </a:prstGeom>
          <a:noFill/>
          <a:extLst>
            <a:ext uri="{909E8E84-426E-40DD-AFC4-6F175D3DCCD1}">
              <a14:hiddenFill xmlns:a14="http://schemas.microsoft.com/office/drawing/2010/main">
                <a:solidFill>
                  <a:srgbClr val="FFFFFF"/>
                </a:solidFill>
              </a14:hiddenFill>
            </a:ext>
          </a:extLst>
        </p:spPr>
      </p:pic>
      <p:pic>
        <p:nvPicPr>
          <p:cNvPr id="1519625" name="Picture 9" descr="M`76G7L)A@@~_%]JXAE%JK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50" y="1792288"/>
            <a:ext cx="5407025" cy="43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927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19621"/>
                                        </p:tgtEl>
                                        <p:attrNameLst>
                                          <p:attrName>style.visibility</p:attrName>
                                        </p:attrNameLst>
                                      </p:cBhvr>
                                      <p:to>
                                        <p:strVal val="visible"/>
                                      </p:to>
                                    </p:set>
                                    <p:anim calcmode="lin" valueType="num">
                                      <p:cBhvr additive="base">
                                        <p:cTn id="7" dur="500" fill="hold"/>
                                        <p:tgtEl>
                                          <p:spTgt spid="1519621"/>
                                        </p:tgtEl>
                                        <p:attrNameLst>
                                          <p:attrName>ppt_x</p:attrName>
                                        </p:attrNameLst>
                                      </p:cBhvr>
                                      <p:tavLst>
                                        <p:tav tm="0">
                                          <p:val>
                                            <p:strVal val="#ppt_x"/>
                                          </p:val>
                                        </p:tav>
                                        <p:tav tm="100000">
                                          <p:val>
                                            <p:strVal val="#ppt_x"/>
                                          </p:val>
                                        </p:tav>
                                      </p:tavLst>
                                    </p:anim>
                                    <p:anim calcmode="lin" valueType="num">
                                      <p:cBhvr additive="base">
                                        <p:cTn id="8" dur="500" fill="hold"/>
                                        <p:tgtEl>
                                          <p:spTgt spid="15196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xit" presetSubtype="4" fill="hold" nodeType="clickEffect">
                                  <p:stCondLst>
                                    <p:cond delay="0"/>
                                  </p:stCondLst>
                                  <p:childTnLst>
                                    <p:animEffect transition="out" filter="slide(fromBottom)">
                                      <p:cBhvr>
                                        <p:cTn id="12" dur="500"/>
                                        <p:tgtEl>
                                          <p:spTgt spid="1519621"/>
                                        </p:tgtEl>
                                      </p:cBhvr>
                                    </p:animEffect>
                                    <p:set>
                                      <p:cBhvr>
                                        <p:cTn id="13" dur="1" fill="hold">
                                          <p:stCondLst>
                                            <p:cond delay="499"/>
                                          </p:stCondLst>
                                        </p:cTn>
                                        <p:tgtEl>
                                          <p:spTgt spid="1519621"/>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519623"/>
                                        </p:tgtEl>
                                        <p:attrNameLst>
                                          <p:attrName>style.visibility</p:attrName>
                                        </p:attrNameLst>
                                      </p:cBhvr>
                                      <p:to>
                                        <p:strVal val="visible"/>
                                      </p:to>
                                    </p:set>
                                    <p:anim calcmode="lin" valueType="num">
                                      <p:cBhvr additive="base">
                                        <p:cTn id="18" dur="500" fill="hold"/>
                                        <p:tgtEl>
                                          <p:spTgt spid="1519623"/>
                                        </p:tgtEl>
                                        <p:attrNameLst>
                                          <p:attrName>ppt_x</p:attrName>
                                        </p:attrNameLst>
                                      </p:cBhvr>
                                      <p:tavLst>
                                        <p:tav tm="0">
                                          <p:val>
                                            <p:strVal val="#ppt_x"/>
                                          </p:val>
                                        </p:tav>
                                        <p:tav tm="100000">
                                          <p:val>
                                            <p:strVal val="#ppt_x"/>
                                          </p:val>
                                        </p:tav>
                                      </p:tavLst>
                                    </p:anim>
                                    <p:anim calcmode="lin" valueType="num">
                                      <p:cBhvr additive="base">
                                        <p:cTn id="19" dur="500" fill="hold"/>
                                        <p:tgtEl>
                                          <p:spTgt spid="151962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xit" presetSubtype="4" fill="hold" nodeType="clickEffect">
                                  <p:stCondLst>
                                    <p:cond delay="0"/>
                                  </p:stCondLst>
                                  <p:childTnLst>
                                    <p:animEffect transition="out" filter="slide(fromBottom)">
                                      <p:cBhvr>
                                        <p:cTn id="23" dur="500"/>
                                        <p:tgtEl>
                                          <p:spTgt spid="1519623"/>
                                        </p:tgtEl>
                                      </p:cBhvr>
                                    </p:animEffect>
                                    <p:set>
                                      <p:cBhvr>
                                        <p:cTn id="24" dur="1" fill="hold">
                                          <p:stCondLst>
                                            <p:cond delay="499"/>
                                          </p:stCondLst>
                                        </p:cTn>
                                        <p:tgtEl>
                                          <p:spTgt spid="1519623"/>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519625"/>
                                        </p:tgtEl>
                                        <p:attrNameLst>
                                          <p:attrName>style.visibility</p:attrName>
                                        </p:attrNameLst>
                                      </p:cBhvr>
                                      <p:to>
                                        <p:strVal val="visible"/>
                                      </p:to>
                                    </p:set>
                                    <p:anim calcmode="lin" valueType="num">
                                      <p:cBhvr additive="base">
                                        <p:cTn id="29" dur="500" fill="hold"/>
                                        <p:tgtEl>
                                          <p:spTgt spid="1519625"/>
                                        </p:tgtEl>
                                        <p:attrNameLst>
                                          <p:attrName>ppt_x</p:attrName>
                                        </p:attrNameLst>
                                      </p:cBhvr>
                                      <p:tavLst>
                                        <p:tav tm="0">
                                          <p:val>
                                            <p:strVal val="#ppt_x"/>
                                          </p:val>
                                        </p:tav>
                                        <p:tav tm="100000">
                                          <p:val>
                                            <p:strVal val="#ppt_x"/>
                                          </p:val>
                                        </p:tav>
                                      </p:tavLst>
                                    </p:anim>
                                    <p:anim calcmode="lin" valueType="num">
                                      <p:cBhvr additive="base">
                                        <p:cTn id="30" dur="500" fill="hold"/>
                                        <p:tgtEl>
                                          <p:spTgt spid="1519625"/>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xit" presetSubtype="4" fill="hold" nodeType="clickEffect">
                                  <p:stCondLst>
                                    <p:cond delay="0"/>
                                  </p:stCondLst>
                                  <p:childTnLst>
                                    <p:anim calcmode="lin" valueType="num">
                                      <p:cBhvr additive="base">
                                        <p:cTn id="34" dur="500"/>
                                        <p:tgtEl>
                                          <p:spTgt spid="1519625"/>
                                        </p:tgtEl>
                                        <p:attrNameLst>
                                          <p:attrName>ppt_x</p:attrName>
                                        </p:attrNameLst>
                                      </p:cBhvr>
                                      <p:tavLst>
                                        <p:tav tm="0">
                                          <p:val>
                                            <p:strVal val="ppt_x"/>
                                          </p:val>
                                        </p:tav>
                                        <p:tav tm="100000">
                                          <p:val>
                                            <p:strVal val="ppt_x"/>
                                          </p:val>
                                        </p:tav>
                                      </p:tavLst>
                                    </p:anim>
                                    <p:anim calcmode="lin" valueType="num">
                                      <p:cBhvr additive="base">
                                        <p:cTn id="35" dur="500"/>
                                        <p:tgtEl>
                                          <p:spTgt spid="1519625"/>
                                        </p:tgtEl>
                                        <p:attrNameLst>
                                          <p:attrName>ppt_y</p:attrName>
                                        </p:attrNameLst>
                                      </p:cBhvr>
                                      <p:tavLst>
                                        <p:tav tm="0">
                                          <p:val>
                                            <p:strVal val="ppt_y"/>
                                          </p:val>
                                        </p:tav>
                                        <p:tav tm="100000">
                                          <p:val>
                                            <p:strVal val="1+ppt_h/2"/>
                                          </p:val>
                                        </p:tav>
                                      </p:tavLst>
                                    </p:anim>
                                    <p:set>
                                      <p:cBhvr>
                                        <p:cTn id="36" dur="1" fill="hold">
                                          <p:stCondLst>
                                            <p:cond delay="499"/>
                                          </p:stCondLst>
                                        </p:cTn>
                                        <p:tgtEl>
                                          <p:spTgt spid="15196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8229600" cy="5222205"/>
          </a:xfrm>
        </p:spPr>
        <p:txBody>
          <a:bodyPr/>
          <a:lstStyle/>
          <a:p>
            <a:pPr marL="0" indent="0">
              <a:buNone/>
            </a:pPr>
            <a:r>
              <a:rPr lang="en-US" altLang="zh-CN" b="1" dirty="0" smtClean="0">
                <a:effectLst/>
              </a:rPr>
              <a:t>2.2.2 </a:t>
            </a:r>
            <a:r>
              <a:rPr lang="zh-CN" altLang="en-US" b="1" dirty="0" smtClean="0">
                <a:effectLst/>
              </a:rPr>
              <a:t>共价键</a:t>
            </a:r>
            <a:endParaRPr lang="en-US" altLang="zh-CN" b="1" dirty="0" smtClean="0">
              <a:effectLst/>
            </a:endParaRPr>
          </a:p>
          <a:p>
            <a:pPr marL="0" indent="0">
              <a:buNone/>
            </a:pPr>
            <a:r>
              <a:rPr lang="zh-CN" altLang="en-US" sz="2800" b="0" dirty="0" smtClean="0">
                <a:effectLst>
                  <a:outerShdw blurRad="38100" dist="38100" dir="2700000" algn="tl">
                    <a:srgbClr val="000000">
                      <a:alpha val="43137"/>
                    </a:srgbClr>
                  </a:outerShdw>
                </a:effectLst>
                <a:latin typeface="仿宋_GB2312" pitchFamily="49" charset="-122"/>
                <a:ea typeface="仿宋_GB2312" pitchFamily="49" charset="-122"/>
              </a:rPr>
              <a:t>    </a:t>
            </a:r>
            <a:r>
              <a:rPr lang="zh-CN" altLang="en-US" sz="2800" b="0" dirty="0" smtClean="0">
                <a:latin typeface="仿宋_GB2312" pitchFamily="49" charset="-122"/>
                <a:ea typeface="仿宋_GB2312" pitchFamily="49" charset="-122"/>
              </a:rPr>
              <a:t>不同</a:t>
            </a:r>
            <a:r>
              <a:rPr lang="zh-CN" altLang="en-US" sz="2800" b="0" dirty="0">
                <a:latin typeface="仿宋_GB2312" pitchFamily="49" charset="-122"/>
                <a:ea typeface="仿宋_GB2312" pitchFamily="49" charset="-122"/>
              </a:rPr>
              <a:t>元素的原子共有价电子形成的粒子键，原子通过共有电子来使价层完全填充变得稳定。束缚电子同时受两个原子的约束，如果没有足够的能量，不易脱离轨道</a:t>
            </a:r>
            <a:r>
              <a:rPr lang="zh-CN" altLang="en-US" sz="2800" b="0" dirty="0">
                <a:ea typeface="仿宋_GB2312" pitchFamily="49" charset="-122"/>
              </a:rPr>
              <a:t>。</a:t>
            </a:r>
          </a:p>
          <a:p>
            <a:endParaRPr lang="zh-CN" altLang="en-US" sz="2800" dirty="0">
              <a:effectLst>
                <a:outerShdw blurRad="38100" dist="38100" dir="2700000" algn="tl">
                  <a:srgbClr val="000000">
                    <a:alpha val="43137"/>
                  </a:srgbClr>
                </a:outerShdw>
              </a:effectLst>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0"/>
          <a:stretch/>
        </p:blipFill>
        <p:spPr bwMode="auto">
          <a:xfrm>
            <a:off x="2172588" y="3307329"/>
            <a:ext cx="4631660" cy="2929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491880" y="6186790"/>
            <a:ext cx="2016224" cy="338554"/>
          </a:xfrm>
          <a:prstGeom prst="rect">
            <a:avLst/>
          </a:prstGeom>
          <a:noFill/>
        </p:spPr>
        <p:txBody>
          <a:bodyPr wrap="square" rtlCol="0">
            <a:spAutoFit/>
          </a:bodyPr>
          <a:lstStyle/>
          <a:p>
            <a:r>
              <a:rPr lang="zh-CN" altLang="en-US" sz="1600" dirty="0" smtClean="0">
                <a:solidFill>
                  <a:schemeClr val="bg1"/>
                </a:solidFill>
              </a:rPr>
              <a:t>图</a:t>
            </a:r>
            <a:r>
              <a:rPr lang="en-US" altLang="zh-CN" sz="1600" dirty="0" smtClean="0">
                <a:solidFill>
                  <a:schemeClr val="bg1"/>
                </a:solidFill>
              </a:rPr>
              <a:t>2.4 </a:t>
            </a:r>
            <a:r>
              <a:rPr lang="en-US" altLang="zh-CN" sz="1600" dirty="0" err="1" smtClean="0">
                <a:solidFill>
                  <a:schemeClr val="bg1"/>
                </a:solidFill>
              </a:rPr>
              <a:t>HCl</a:t>
            </a:r>
            <a:r>
              <a:rPr lang="zh-CN" altLang="en-US" sz="1600" dirty="0" smtClean="0">
                <a:solidFill>
                  <a:schemeClr val="bg1"/>
                </a:solidFill>
              </a:rPr>
              <a:t>的共价键</a:t>
            </a:r>
            <a:endParaRPr lang="zh-CN" altLang="en-US" sz="1600" dirty="0">
              <a:solidFill>
                <a:schemeClr val="bg1"/>
              </a:solidFill>
            </a:endParaRPr>
          </a:p>
        </p:txBody>
      </p:sp>
      <p:sp>
        <p:nvSpPr>
          <p:cNvPr id="2" name="灯片编号占位符 1"/>
          <p:cNvSpPr>
            <a:spLocks noGrp="1"/>
          </p:cNvSpPr>
          <p:nvPr>
            <p:ph type="sldNum" sz="quarter" idx="12"/>
          </p:nvPr>
        </p:nvSpPr>
        <p:spPr/>
        <p:txBody>
          <a:bodyPr/>
          <a:lstStyle/>
          <a:p>
            <a:fld id="{A47A7356-ECF7-41C9-BE80-CD71DF29C55C}" type="slidenum">
              <a:rPr lang="zh-CN" altLang="en-US" smtClean="0"/>
              <a:t>6</a:t>
            </a:fld>
            <a:endParaRPr lang="zh-CN" altLang="en-US"/>
          </a:p>
        </p:txBody>
      </p:sp>
    </p:spTree>
    <p:extLst>
      <p:ext uri="{BB962C8B-B14F-4D97-AF65-F5344CB8AC3E}">
        <p14:creationId xmlns:p14="http://schemas.microsoft.com/office/powerpoint/2010/main" val="39486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solidFill>
                  <a:srgbClr val="0000CC"/>
                </a:solidFill>
              </a:rPr>
              <a:t>2.3 </a:t>
            </a:r>
            <a:r>
              <a:rPr lang="zh-CN" altLang="en-US" dirty="0">
                <a:solidFill>
                  <a:srgbClr val="0000CC"/>
                </a:solidFill>
              </a:rPr>
              <a:t>材料</a:t>
            </a:r>
            <a:r>
              <a:rPr lang="zh-CN" altLang="en-US" dirty="0" smtClean="0">
                <a:solidFill>
                  <a:srgbClr val="0000CC"/>
                </a:solidFill>
              </a:rPr>
              <a:t>分类</a:t>
            </a:r>
            <a:r>
              <a:rPr lang="en-US" altLang="zh-CN" dirty="0" smtClean="0">
                <a:solidFill>
                  <a:srgbClr val="0000CC"/>
                </a:solidFill>
              </a:rPr>
              <a:t>-</a:t>
            </a:r>
            <a:r>
              <a:rPr lang="zh-CN" altLang="en-US" b="0" dirty="0" smtClean="0">
                <a:solidFill>
                  <a:srgbClr val="0000CC"/>
                </a:solidFill>
              </a:rPr>
              <a:t>能带理论</a:t>
            </a:r>
            <a:endParaRPr lang="zh-CN" altLang="en-US" dirty="0" smtClean="0">
              <a:solidFill>
                <a:srgbClr val="0000CC"/>
              </a:solidFill>
            </a:endParaRPr>
          </a:p>
        </p:txBody>
      </p:sp>
      <p:sp>
        <p:nvSpPr>
          <p:cNvPr id="8195" name="灯片编号占位符 3"/>
          <p:cNvSpPr>
            <a:spLocks noGrp="1"/>
          </p:cNvSpPr>
          <p:nvPr>
            <p:ph type="sldNum" sz="quarter" idx="11"/>
          </p:nvPr>
        </p:nvSpPr>
        <p:spPr>
          <a:noFill/>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F3246456-9575-4BAC-8344-3DDAE6236401}" type="slidenum">
              <a:rPr lang="en-US" altLang="zh-CN">
                <a:latin typeface="Arial" pitchFamily="34" charset="0"/>
              </a:rPr>
              <a:pPr eaLnBrk="1" hangingPunct="1"/>
              <a:t>7</a:t>
            </a:fld>
            <a:endParaRPr lang="en-US" altLang="zh-CN">
              <a:latin typeface="Arial" pitchFamily="34" charset="0"/>
            </a:endParaRPr>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l="5394" t="6837"/>
          <a:stretch>
            <a:fillRect/>
          </a:stretch>
        </p:blipFill>
        <p:spPr bwMode="auto">
          <a:xfrm>
            <a:off x="771525" y="1676400"/>
            <a:ext cx="7486650" cy="447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86130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Clr>
                <a:schemeClr val="bg1"/>
              </a:buClr>
              <a:buNone/>
            </a:pPr>
            <a:r>
              <a:rPr lang="zh-CN" altLang="en-US" b="1" dirty="0" smtClean="0">
                <a:effectLst/>
              </a:rPr>
              <a:t>导体</a:t>
            </a:r>
            <a:endParaRPr lang="en-US" altLang="zh-CN" b="1" dirty="0" smtClean="0">
              <a:effectLst/>
            </a:endParaRPr>
          </a:p>
          <a:p>
            <a:pPr marL="0" indent="0">
              <a:spcAft>
                <a:spcPts val="600"/>
              </a:spcAft>
              <a:buClr>
                <a:schemeClr val="bg1"/>
              </a:buClr>
              <a:buNone/>
            </a:pPr>
            <a:r>
              <a:rPr lang="zh-CN" altLang="en-US" sz="2400" dirty="0"/>
              <a:t> </a:t>
            </a:r>
            <a:r>
              <a:rPr lang="zh-CN" altLang="en-US" sz="2400" dirty="0" smtClean="0"/>
              <a:t>        </a:t>
            </a:r>
            <a:r>
              <a:rPr lang="zh-CN" altLang="en-US" sz="2400" b="0" dirty="0" smtClean="0"/>
              <a:t>导体在原子的最外层通常有一些束缚松散的价电子，容易失去，金属典型地具有这种价电子层结构。</a:t>
            </a:r>
            <a:endParaRPr lang="en-US" altLang="zh-CN" sz="2400" b="0" dirty="0" smtClean="0"/>
          </a:p>
          <a:p>
            <a:pPr marL="0" indent="0">
              <a:spcAft>
                <a:spcPts val="600"/>
              </a:spcAft>
              <a:buClr>
                <a:schemeClr val="bg1"/>
              </a:buClr>
              <a:buNone/>
            </a:pPr>
            <a:r>
              <a:rPr lang="zh-CN" altLang="en-US" sz="2400" b="0" dirty="0" smtClean="0"/>
              <a:t>         在一般的半导体制造中，铝是最普遍的导体材料，可以用来充当器件之间的互连线，而钨可作为 金属层之间的互连材料。</a:t>
            </a:r>
            <a:endParaRPr lang="en-US" altLang="zh-CN" sz="2400" b="0" dirty="0" smtClean="0"/>
          </a:p>
          <a:p>
            <a:pPr marL="0" indent="0">
              <a:spcAft>
                <a:spcPts val="600"/>
              </a:spcAft>
              <a:buClr>
                <a:schemeClr val="bg1"/>
              </a:buClr>
              <a:buNone/>
            </a:pPr>
            <a:r>
              <a:rPr lang="zh-CN" altLang="en-US" sz="2400" b="0" dirty="0" smtClean="0"/>
              <a:t>        铜是优质金属导体的一个例子，逐渐被引入到硅片制造中取代铝充当微芯片上不同器件之间的互连材料。</a:t>
            </a:r>
            <a:endParaRPr lang="en-US" altLang="zh-CN" sz="2400" b="0" dirty="0" smtClean="0"/>
          </a:p>
        </p:txBody>
      </p:sp>
      <p:sp>
        <p:nvSpPr>
          <p:cNvPr id="4" name="灯片编号占位符 3"/>
          <p:cNvSpPr>
            <a:spLocks noGrp="1"/>
          </p:cNvSpPr>
          <p:nvPr>
            <p:ph type="sldNum" sz="quarter" idx="12"/>
          </p:nvPr>
        </p:nvSpPr>
        <p:spPr/>
        <p:txBody>
          <a:bodyPr/>
          <a:lstStyle/>
          <a:p>
            <a:fld id="{A47A7356-ECF7-41C9-BE80-CD71DF29C55C}" type="slidenum">
              <a:rPr lang="zh-CN" altLang="en-US" smtClean="0"/>
              <a:t>8</a:t>
            </a:fld>
            <a:endParaRPr lang="zh-CN" altLang="en-US"/>
          </a:p>
        </p:txBody>
      </p:sp>
    </p:spTree>
    <p:extLst>
      <p:ext uri="{BB962C8B-B14F-4D97-AF65-F5344CB8AC3E}">
        <p14:creationId xmlns:p14="http://schemas.microsoft.com/office/powerpoint/2010/main" val="1346358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150197"/>
          </a:xfrm>
        </p:spPr>
        <p:txBody>
          <a:bodyPr>
            <a:normAutofit fontScale="92500"/>
          </a:bodyPr>
          <a:lstStyle/>
          <a:p>
            <a:pPr marL="0" indent="0">
              <a:spcAft>
                <a:spcPts val="600"/>
              </a:spcAft>
              <a:buClr>
                <a:schemeClr val="bg1"/>
              </a:buClr>
              <a:buNone/>
            </a:pPr>
            <a:r>
              <a:rPr lang="zh-CN" altLang="en-US" b="1" dirty="0" smtClean="0"/>
              <a:t>绝缘体</a:t>
            </a:r>
            <a:endParaRPr lang="en-US" altLang="zh-CN" b="1" dirty="0"/>
          </a:p>
          <a:p>
            <a:pPr marL="0" indent="0">
              <a:spcAft>
                <a:spcPts val="600"/>
              </a:spcAft>
              <a:buClr>
                <a:schemeClr val="bg1"/>
              </a:buClr>
            </a:pPr>
            <a:r>
              <a:rPr lang="en-US" altLang="zh-CN" sz="2400" b="0" dirty="0" smtClean="0">
                <a:solidFill>
                  <a:srgbClr val="FFFF00"/>
                </a:solidFill>
              </a:rPr>
              <a:t>    </a:t>
            </a:r>
            <a:r>
              <a:rPr lang="zh-CN" altLang="en-US" sz="2400" b="0" dirty="0" smtClean="0"/>
              <a:t>绝缘体的价电子层不具有束缚松散的电子可用于导电，它有很高的禁带宽度来分隔开价带电子和导带电子。</a:t>
            </a:r>
            <a:endParaRPr lang="en-US" altLang="zh-CN" sz="2400" b="0" dirty="0"/>
          </a:p>
          <a:p>
            <a:pPr marL="0" indent="0">
              <a:spcAft>
                <a:spcPts val="600"/>
              </a:spcAft>
              <a:buClr>
                <a:schemeClr val="bg1"/>
              </a:buClr>
              <a:buNone/>
            </a:pPr>
            <a:r>
              <a:rPr lang="zh-CN" altLang="en-US" sz="2400" b="0" dirty="0" smtClean="0"/>
              <a:t>     半导体制造中的绝缘体包括二氧化硅（</a:t>
            </a:r>
            <a:r>
              <a:rPr lang="en-US" altLang="zh-CN" sz="2400" b="0" dirty="0" smtClean="0"/>
              <a:t>SiO</a:t>
            </a:r>
            <a:r>
              <a:rPr lang="en-US" altLang="zh-CN" sz="2400" b="0" baseline="-25000" dirty="0" smtClean="0"/>
              <a:t>2</a:t>
            </a:r>
            <a:r>
              <a:rPr lang="zh-CN" altLang="en-US" sz="2400" b="0" dirty="0" smtClean="0"/>
              <a:t>）、氮化硅（</a:t>
            </a:r>
            <a:r>
              <a:rPr lang="en-US" altLang="zh-CN" sz="2400" b="0" dirty="0" smtClean="0"/>
              <a:t>Si</a:t>
            </a:r>
            <a:r>
              <a:rPr lang="en-US" altLang="zh-CN" sz="2400" b="0" baseline="-25000" dirty="0" smtClean="0"/>
              <a:t>3</a:t>
            </a:r>
            <a:r>
              <a:rPr lang="en-US" altLang="zh-CN" sz="2400" b="0" dirty="0" smtClean="0"/>
              <a:t>N</a:t>
            </a:r>
            <a:r>
              <a:rPr lang="en-US" altLang="zh-CN" sz="2400" b="0" baseline="-25000" dirty="0" smtClean="0"/>
              <a:t>4</a:t>
            </a:r>
            <a:r>
              <a:rPr lang="zh-CN" altLang="en-US" sz="2400" b="0" dirty="0" smtClean="0"/>
              <a:t>）和聚酰亚胺（一种塑料材料）。</a:t>
            </a:r>
            <a:endParaRPr lang="en-US" altLang="zh-CN" sz="2400" b="0" dirty="0" smtClean="0"/>
          </a:p>
          <a:p>
            <a:pPr marL="0" indent="0">
              <a:spcAft>
                <a:spcPts val="600"/>
              </a:spcAft>
              <a:buClr>
                <a:schemeClr val="bg1"/>
              </a:buClr>
            </a:pPr>
            <a:endParaRPr lang="en-US" altLang="zh-CN" sz="2400" b="0" dirty="0" smtClean="0"/>
          </a:p>
          <a:p>
            <a:pPr marL="0" indent="0">
              <a:spcAft>
                <a:spcPts val="600"/>
              </a:spcAft>
              <a:buClr>
                <a:schemeClr val="bg1"/>
              </a:buClr>
              <a:buNone/>
            </a:pPr>
            <a:r>
              <a:rPr lang="zh-CN" altLang="en-US" b="1" dirty="0" smtClean="0"/>
              <a:t>半导体</a:t>
            </a:r>
            <a:endParaRPr lang="zh-CN" altLang="en-US" b="1" dirty="0"/>
          </a:p>
          <a:p>
            <a:pPr marL="0" indent="0">
              <a:spcAft>
                <a:spcPts val="600"/>
              </a:spcAft>
              <a:buNone/>
            </a:pPr>
            <a:r>
              <a:rPr lang="zh-CN" altLang="en-US" sz="2400" b="0" dirty="0" smtClean="0"/>
              <a:t>半导体材料具有较小的禁带宽度</a:t>
            </a:r>
            <a:r>
              <a:rPr lang="en-US" altLang="zh-CN" sz="2400" b="0" dirty="0" smtClean="0"/>
              <a:t>,</a:t>
            </a:r>
            <a:r>
              <a:rPr lang="zh-CN" altLang="en-US" sz="2400" b="0" dirty="0" smtClean="0"/>
              <a:t>其值介于绝缘体（</a:t>
            </a:r>
            <a:r>
              <a:rPr lang="en-US" altLang="zh-CN" sz="2400" b="0" dirty="0" smtClean="0"/>
              <a:t>&gt;2eV</a:t>
            </a:r>
            <a:r>
              <a:rPr lang="zh-CN" altLang="en-US" sz="2400" b="0" dirty="0" smtClean="0"/>
              <a:t>）和导体之间。这个禁带宽度允许电子在获得能量时从价带跃迁到导带。</a:t>
            </a:r>
            <a:endParaRPr lang="en-US" altLang="zh-CN" sz="2400" b="0" dirty="0" smtClean="0"/>
          </a:p>
          <a:p>
            <a:pPr marL="0" indent="0">
              <a:spcAft>
                <a:spcPts val="600"/>
              </a:spcAft>
              <a:buNone/>
            </a:pPr>
            <a:endParaRPr lang="en-US" altLang="zh-CN" sz="2400" b="0" dirty="0" smtClean="0"/>
          </a:p>
          <a:p>
            <a:pPr marL="0" indent="0">
              <a:spcAft>
                <a:spcPts val="600"/>
              </a:spcAft>
              <a:buNone/>
            </a:pPr>
            <a:r>
              <a:rPr lang="zh-CN" altLang="en-US" sz="2400" b="0" dirty="0" smtClean="0"/>
              <a:t>圆片制造中最重要的半导体材料是硅。</a:t>
            </a:r>
            <a:endParaRPr lang="zh-CN" altLang="en-US" sz="2400" b="0" dirty="0"/>
          </a:p>
        </p:txBody>
      </p:sp>
      <p:sp>
        <p:nvSpPr>
          <p:cNvPr id="2" name="灯片编号占位符 1"/>
          <p:cNvSpPr>
            <a:spLocks noGrp="1"/>
          </p:cNvSpPr>
          <p:nvPr>
            <p:ph type="sldNum" sz="quarter" idx="12"/>
          </p:nvPr>
        </p:nvSpPr>
        <p:spPr/>
        <p:txBody>
          <a:bodyPr/>
          <a:lstStyle/>
          <a:p>
            <a:fld id="{A47A7356-ECF7-41C9-BE80-CD71DF29C55C}" type="slidenum">
              <a:rPr lang="zh-CN" altLang="en-US" smtClean="0"/>
              <a:t>9</a:t>
            </a:fld>
            <a:endParaRPr lang="zh-CN" altLang="en-US"/>
          </a:p>
        </p:txBody>
      </p:sp>
    </p:spTree>
    <p:extLst>
      <p:ext uri="{BB962C8B-B14F-4D97-AF65-F5344CB8AC3E}">
        <p14:creationId xmlns:p14="http://schemas.microsoft.com/office/powerpoint/2010/main" val="25390924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段辉高-中文">
      <a:dk1>
        <a:sysClr val="windowText" lastClr="000000"/>
      </a:dk1>
      <a:lt1>
        <a:sysClr val="window" lastClr="FFFFFF"/>
      </a:lt1>
      <a:dk2>
        <a:srgbClr val="1F497D"/>
      </a:dk2>
      <a:lt2>
        <a:srgbClr val="EEECE1"/>
      </a:lt2>
      <a:accent1>
        <a:srgbClr val="0000CC"/>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段辉高-中文">
      <a:majorFont>
        <a:latin typeface="黑体"/>
        <a:ea typeface="黑体"/>
        <a:cs typeface=""/>
      </a:majorFont>
      <a:minorFont>
        <a:latin typeface="Cambria"/>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TotalTime>
  <Words>3021</Words>
  <Application>Microsoft Office PowerPoint</Application>
  <PresentationFormat>全屏显示(4:3)</PresentationFormat>
  <Paragraphs>450</Paragraphs>
  <Slides>56</Slides>
  <Notes>27</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56</vt:i4>
      </vt:variant>
    </vt:vector>
  </HeadingPairs>
  <TitlesOfParts>
    <vt:vector size="59" baseType="lpstr">
      <vt:lpstr>Office 主题​​</vt:lpstr>
      <vt:lpstr>Image</vt:lpstr>
      <vt:lpstr>Visio</vt:lpstr>
      <vt:lpstr>第二章 半导体材料特性</vt:lpstr>
      <vt:lpstr>提纲</vt:lpstr>
      <vt:lpstr>2.1 原子结构</vt:lpstr>
      <vt:lpstr>PowerPoint 演示文稿</vt:lpstr>
      <vt:lpstr>2.2 化学键</vt:lpstr>
      <vt:lpstr>PowerPoint 演示文稿</vt:lpstr>
      <vt:lpstr>2.3 材料分类-能带理论</vt:lpstr>
      <vt:lpstr>PowerPoint 演示文稿</vt:lpstr>
      <vt:lpstr>PowerPoint 演示文稿</vt:lpstr>
      <vt:lpstr>周期表中半导体相关元素</vt:lpstr>
      <vt:lpstr>2.4 硅</vt:lpstr>
      <vt:lpstr>硅的晶体结构</vt:lpstr>
      <vt:lpstr>地壳中各元素的含量</vt:lpstr>
      <vt:lpstr>2.4.1 硅作为电子材料的优点</vt:lpstr>
      <vt:lpstr>2.4.2 纯硅</vt:lpstr>
      <vt:lpstr>2.4.3 掺杂硅</vt:lpstr>
      <vt:lpstr> N型硅</vt:lpstr>
      <vt:lpstr> P型硅</vt:lpstr>
      <vt:lpstr>2.5 可选择的半导体材料</vt:lpstr>
      <vt:lpstr>2.5.2 化合物半导体——GaAs、InP</vt:lpstr>
      <vt:lpstr>2.5.3宽带隙半导体——SiC、GaN</vt:lpstr>
      <vt:lpstr>2.5.4 半导体材料的新探索</vt:lpstr>
      <vt:lpstr>几种常见半导体材料的主要特性参数</vt:lpstr>
      <vt:lpstr>更多半导体</vt:lpstr>
      <vt:lpstr>第三章 硅片（晶圆）制造流程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微电子工艺概论</dc:title>
  <dc:creator>Windows 用户</dc:creator>
  <cp:lastModifiedBy>Windows 用户</cp:lastModifiedBy>
  <cp:revision>128</cp:revision>
  <dcterms:created xsi:type="dcterms:W3CDTF">2014-02-24T00:54:48Z</dcterms:created>
  <dcterms:modified xsi:type="dcterms:W3CDTF">2015-03-17T03:48:28Z</dcterms:modified>
</cp:coreProperties>
</file>